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18"/>
  </p:notesMasterIdLst>
  <p:handoutMasterIdLst>
    <p:handoutMasterId r:id="rId119"/>
  </p:handoutMasterIdLst>
  <p:sldIdLst>
    <p:sldId id="256" r:id="rId2"/>
    <p:sldId id="1080" r:id="rId3"/>
    <p:sldId id="1081" r:id="rId4"/>
    <p:sldId id="1084" r:id="rId5"/>
    <p:sldId id="1085" r:id="rId6"/>
    <p:sldId id="1123" r:id="rId7"/>
    <p:sldId id="1087" r:id="rId8"/>
    <p:sldId id="1036" r:id="rId9"/>
    <p:sldId id="1088" r:id="rId10"/>
    <p:sldId id="1090" r:id="rId11"/>
    <p:sldId id="1041" r:id="rId12"/>
    <p:sldId id="1091" r:id="rId13"/>
    <p:sldId id="1092" r:id="rId14"/>
    <p:sldId id="1093" r:id="rId15"/>
    <p:sldId id="1094" r:id="rId16"/>
    <p:sldId id="1095" r:id="rId17"/>
    <p:sldId id="1096" r:id="rId18"/>
    <p:sldId id="1097" r:id="rId19"/>
    <p:sldId id="1098" r:id="rId20"/>
    <p:sldId id="1099" r:id="rId21"/>
    <p:sldId id="1103" r:id="rId22"/>
    <p:sldId id="1046" r:id="rId23"/>
    <p:sldId id="1100" r:id="rId24"/>
    <p:sldId id="1101" r:id="rId25"/>
    <p:sldId id="1102" r:id="rId26"/>
    <p:sldId id="555" r:id="rId27"/>
    <p:sldId id="1122" r:id="rId28"/>
    <p:sldId id="609" r:id="rId29"/>
    <p:sldId id="610" r:id="rId30"/>
    <p:sldId id="824" r:id="rId31"/>
    <p:sldId id="611" r:id="rId32"/>
    <p:sldId id="383" r:id="rId33"/>
    <p:sldId id="524" r:id="rId34"/>
    <p:sldId id="825" r:id="rId35"/>
    <p:sldId id="612" r:id="rId36"/>
    <p:sldId id="527" r:id="rId37"/>
    <p:sldId id="1047" r:id="rId38"/>
    <p:sldId id="1048" r:id="rId39"/>
    <p:sldId id="1052" r:id="rId40"/>
    <p:sldId id="1049" r:id="rId41"/>
    <p:sldId id="1050" r:id="rId42"/>
    <p:sldId id="826" r:id="rId43"/>
    <p:sldId id="1053" r:id="rId44"/>
    <p:sldId id="1004" r:id="rId45"/>
    <p:sldId id="1005" r:id="rId46"/>
    <p:sldId id="1006" r:id="rId47"/>
    <p:sldId id="1007" r:id="rId48"/>
    <p:sldId id="1008" r:id="rId49"/>
    <p:sldId id="1011" r:id="rId50"/>
    <p:sldId id="1014" r:id="rId51"/>
    <p:sldId id="1015" r:id="rId52"/>
    <p:sldId id="1016" r:id="rId53"/>
    <p:sldId id="1019" r:id="rId54"/>
    <p:sldId id="1020" r:id="rId55"/>
    <p:sldId id="1021" r:id="rId56"/>
    <p:sldId id="1023" r:id="rId57"/>
    <p:sldId id="1027" r:id="rId58"/>
    <p:sldId id="1034" r:id="rId59"/>
    <p:sldId id="1042" r:id="rId60"/>
    <p:sldId id="1009" r:id="rId61"/>
    <p:sldId id="1063" r:id="rId62"/>
    <p:sldId id="906" r:id="rId63"/>
    <p:sldId id="1064" r:id="rId64"/>
    <p:sldId id="985" r:id="rId65"/>
    <p:sldId id="986" r:id="rId66"/>
    <p:sldId id="987" r:id="rId67"/>
    <p:sldId id="1057" r:id="rId68"/>
    <p:sldId id="989" r:id="rId69"/>
    <p:sldId id="1072" r:id="rId70"/>
    <p:sldId id="1073" r:id="rId71"/>
    <p:sldId id="1074" r:id="rId72"/>
    <p:sldId id="991" r:id="rId73"/>
    <p:sldId id="1055" r:id="rId74"/>
    <p:sldId id="970" r:id="rId75"/>
    <p:sldId id="740" r:id="rId76"/>
    <p:sldId id="1065" r:id="rId77"/>
    <p:sldId id="724" r:id="rId78"/>
    <p:sldId id="725" r:id="rId79"/>
    <p:sldId id="726" r:id="rId80"/>
    <p:sldId id="1112" r:id="rId81"/>
    <p:sldId id="1113" r:id="rId82"/>
    <p:sldId id="735" r:id="rId83"/>
    <p:sldId id="1114" r:id="rId84"/>
    <p:sldId id="1115" r:id="rId85"/>
    <p:sldId id="1116" r:id="rId86"/>
    <p:sldId id="1117" r:id="rId87"/>
    <p:sldId id="1002" r:id="rId88"/>
    <p:sldId id="1075" r:id="rId89"/>
    <p:sldId id="1076" r:id="rId90"/>
    <p:sldId id="1077" r:id="rId91"/>
    <p:sldId id="1078" r:id="rId92"/>
    <p:sldId id="1110" r:id="rId93"/>
    <p:sldId id="869" r:id="rId94"/>
    <p:sldId id="1118" r:id="rId95"/>
    <p:sldId id="1121" r:id="rId96"/>
    <p:sldId id="1068" r:id="rId97"/>
    <p:sldId id="1066" r:id="rId98"/>
    <p:sldId id="1067" r:id="rId99"/>
    <p:sldId id="848" r:id="rId100"/>
    <p:sldId id="851" r:id="rId101"/>
    <p:sldId id="852" r:id="rId102"/>
    <p:sldId id="853" r:id="rId103"/>
    <p:sldId id="1035" r:id="rId104"/>
    <p:sldId id="854" r:id="rId105"/>
    <p:sldId id="976" r:id="rId106"/>
    <p:sldId id="1071" r:id="rId107"/>
    <p:sldId id="1124" r:id="rId108"/>
    <p:sldId id="1125" r:id="rId109"/>
    <p:sldId id="1069" r:id="rId110"/>
    <p:sldId id="1070" r:id="rId111"/>
    <p:sldId id="1000" r:id="rId112"/>
    <p:sldId id="975" r:id="rId113"/>
    <p:sldId id="845" r:id="rId114"/>
    <p:sldId id="857" r:id="rId115"/>
    <p:sldId id="1001" r:id="rId116"/>
    <p:sldId id="978" r:id="rId1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5381" autoAdjust="0"/>
    <p:restoredTop sz="94660"/>
  </p:normalViewPr>
  <p:slideViewPr>
    <p:cSldViewPr>
      <p:cViewPr varScale="1">
        <p:scale>
          <a:sx n="65" d="100"/>
          <a:sy n="65" d="100"/>
        </p:scale>
        <p:origin x="-102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3410" name="Rectangle 2"/>
          <p:cNvSpPr>
            <a:spLocks noGrp="1" noChangeArrowheads="1"/>
          </p:cNvSpPr>
          <p:nvPr>
            <p:ph type="hdr" sz="quarter"/>
          </p:nvPr>
        </p:nvSpPr>
        <p:spPr bwMode="auto">
          <a:xfrm>
            <a:off x="0" y="0"/>
            <a:ext cx="3038145" cy="465743"/>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defTabSz="931887">
              <a:defRPr sz="1200"/>
            </a:lvl1pPr>
          </a:lstStyle>
          <a:p>
            <a:r>
              <a:rPr lang="en-US" smtClean="0"/>
              <a:t>Section 508 Compliance</a:t>
            </a:r>
            <a:endParaRPr lang="en-US"/>
          </a:p>
        </p:txBody>
      </p:sp>
      <p:sp>
        <p:nvSpPr>
          <p:cNvPr id="273411" name="Rectangle 3"/>
          <p:cNvSpPr>
            <a:spLocks noGrp="1" noChangeArrowheads="1"/>
          </p:cNvSpPr>
          <p:nvPr>
            <p:ph type="dt" sz="quarter" idx="1"/>
          </p:nvPr>
        </p:nvSpPr>
        <p:spPr bwMode="auto">
          <a:xfrm>
            <a:off x="3970734" y="0"/>
            <a:ext cx="3038145" cy="465743"/>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algn="r" defTabSz="931887">
              <a:defRPr sz="1200"/>
            </a:lvl1pPr>
          </a:lstStyle>
          <a:p>
            <a:pPr>
              <a:defRPr/>
            </a:pPr>
            <a:r>
              <a:rPr lang="en-US" smtClean="0"/>
              <a:t>December 2015</a:t>
            </a:r>
            <a:endParaRPr lang="en-US"/>
          </a:p>
        </p:txBody>
      </p:sp>
      <p:sp>
        <p:nvSpPr>
          <p:cNvPr id="273412" name="Rectangle 4"/>
          <p:cNvSpPr>
            <a:spLocks noGrp="1" noChangeArrowheads="1"/>
          </p:cNvSpPr>
          <p:nvPr>
            <p:ph type="ftr" sz="quarter" idx="2"/>
          </p:nvPr>
        </p:nvSpPr>
        <p:spPr bwMode="auto">
          <a:xfrm>
            <a:off x="0" y="8829121"/>
            <a:ext cx="3038145" cy="465743"/>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defTabSz="931887">
              <a:defRPr sz="1200"/>
            </a:lvl1pPr>
          </a:lstStyle>
          <a:p>
            <a:r>
              <a:rPr lang="en-US" smtClean="0"/>
              <a:t>www.htctu.net</a:t>
            </a:r>
            <a:endParaRPr lang="en-US"/>
          </a:p>
        </p:txBody>
      </p:sp>
      <p:sp>
        <p:nvSpPr>
          <p:cNvPr id="273413" name="Rectangle 5"/>
          <p:cNvSpPr>
            <a:spLocks noGrp="1" noChangeArrowheads="1"/>
          </p:cNvSpPr>
          <p:nvPr>
            <p:ph type="sldNum" sz="quarter" idx="3"/>
          </p:nvPr>
        </p:nvSpPr>
        <p:spPr bwMode="auto">
          <a:xfrm>
            <a:off x="3970734" y="8829121"/>
            <a:ext cx="3038145" cy="465743"/>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algn="r" defTabSz="931887">
              <a:defRPr sz="1200"/>
            </a:lvl1pPr>
          </a:lstStyle>
          <a:p>
            <a:pPr>
              <a:defRPr/>
            </a:pPr>
            <a:fld id="{989B0723-A683-476E-A799-DA70863E5392}" type="slidenum">
              <a:rPr lang="en-US"/>
              <a:pPr>
                <a:defRPr/>
              </a:pPr>
              <a:t>‹#›</a:t>
            </a:fld>
            <a:endParaRPr lang="en-US"/>
          </a:p>
        </p:txBody>
      </p:sp>
    </p:spTree>
    <p:extLst>
      <p:ext uri="{BB962C8B-B14F-4D97-AF65-F5344CB8AC3E}">
        <p14:creationId xmlns:p14="http://schemas.microsoft.com/office/powerpoint/2010/main" val="40677440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145" cy="465743"/>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defTabSz="931887">
              <a:defRPr sz="1200"/>
            </a:lvl1pPr>
          </a:lstStyle>
          <a:p>
            <a:r>
              <a:rPr lang="en-US" smtClean="0"/>
              <a:t>Section 508 Compliance</a:t>
            </a:r>
            <a:endParaRPr lang="en-US"/>
          </a:p>
        </p:txBody>
      </p:sp>
      <p:sp>
        <p:nvSpPr>
          <p:cNvPr id="3075" name="Rectangle 3"/>
          <p:cNvSpPr>
            <a:spLocks noGrp="1" noChangeArrowheads="1"/>
          </p:cNvSpPr>
          <p:nvPr>
            <p:ph type="dt" idx="1"/>
          </p:nvPr>
        </p:nvSpPr>
        <p:spPr bwMode="auto">
          <a:xfrm>
            <a:off x="3970734" y="0"/>
            <a:ext cx="3038145" cy="465743"/>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algn="r" defTabSz="931887">
              <a:defRPr sz="1200"/>
            </a:lvl1pPr>
          </a:lstStyle>
          <a:p>
            <a:pPr>
              <a:defRPr/>
            </a:pPr>
            <a:r>
              <a:rPr lang="en-US" smtClean="0"/>
              <a:t>December 2015</a:t>
            </a:r>
            <a:endParaRPr lang="en-US"/>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345" y="4416098"/>
            <a:ext cx="5607711" cy="4183995"/>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121"/>
            <a:ext cx="3038145" cy="465743"/>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defTabSz="931887">
              <a:defRPr sz="1200"/>
            </a:lvl1pPr>
          </a:lstStyle>
          <a:p>
            <a:r>
              <a:rPr lang="en-US" smtClean="0"/>
              <a:t>www.htctu.net</a:t>
            </a:r>
            <a:endParaRPr lang="en-US"/>
          </a:p>
        </p:txBody>
      </p:sp>
      <p:sp>
        <p:nvSpPr>
          <p:cNvPr id="3079" name="Rectangle 7"/>
          <p:cNvSpPr>
            <a:spLocks noGrp="1" noChangeArrowheads="1"/>
          </p:cNvSpPr>
          <p:nvPr>
            <p:ph type="sldNum" sz="quarter" idx="5"/>
          </p:nvPr>
        </p:nvSpPr>
        <p:spPr bwMode="auto">
          <a:xfrm>
            <a:off x="3970734" y="8829121"/>
            <a:ext cx="3038145" cy="465743"/>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algn="r" defTabSz="931887">
              <a:defRPr sz="1200"/>
            </a:lvl1pPr>
          </a:lstStyle>
          <a:p>
            <a:pPr>
              <a:defRPr/>
            </a:pPr>
            <a:fld id="{258D5C88-499C-4F21-811C-000CB211A293}" type="slidenum">
              <a:rPr lang="en-US"/>
              <a:pPr>
                <a:defRPr/>
              </a:pPr>
              <a:t>‹#›</a:t>
            </a:fld>
            <a:endParaRPr lang="en-US"/>
          </a:p>
        </p:txBody>
      </p:sp>
    </p:spTree>
    <p:extLst>
      <p:ext uri="{BB962C8B-B14F-4D97-AF65-F5344CB8AC3E}">
        <p14:creationId xmlns:p14="http://schemas.microsoft.com/office/powerpoint/2010/main" val="1189778711"/>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hdr" sz="quarter"/>
          </p:nvPr>
        </p:nvSpPr>
        <p:spPr>
          <a:ln/>
        </p:spPr>
        <p:txBody>
          <a:bodyPr/>
          <a:lstStyle/>
          <a:p>
            <a:r>
              <a:rPr lang="en-US" smtClean="0"/>
              <a:t>Section 508 Compliance</a:t>
            </a:r>
            <a:endParaRPr lang="en-US"/>
          </a:p>
        </p:txBody>
      </p:sp>
      <p:sp>
        <p:nvSpPr>
          <p:cNvPr id="8" name="Rectangle 3"/>
          <p:cNvSpPr>
            <a:spLocks noGrp="1" noChangeArrowheads="1"/>
          </p:cNvSpPr>
          <p:nvPr>
            <p:ph type="dt" idx="1"/>
          </p:nvPr>
        </p:nvSpPr>
        <p:spPr>
          <a:ln/>
        </p:spPr>
        <p:txBody>
          <a:bodyPr/>
          <a:lstStyle/>
          <a:p>
            <a:pPr>
              <a:defRPr/>
            </a:pPr>
            <a:r>
              <a:rPr lang="en-US" smtClean="0"/>
              <a:t>December 2015</a:t>
            </a:r>
            <a:endParaRPr lang="en-US"/>
          </a:p>
        </p:txBody>
      </p:sp>
      <p:sp>
        <p:nvSpPr>
          <p:cNvPr id="9" name="Rectangle 6"/>
          <p:cNvSpPr>
            <a:spLocks noGrp="1" noChangeArrowheads="1"/>
          </p:cNvSpPr>
          <p:nvPr>
            <p:ph type="ftr" sz="quarter" idx="4"/>
          </p:nvPr>
        </p:nvSpPr>
        <p:spPr>
          <a:ln/>
        </p:spPr>
        <p:txBody>
          <a:bodyPr/>
          <a:lstStyle/>
          <a:p>
            <a:r>
              <a:rPr lang="en-US" smtClean="0"/>
              <a:t>www.htctu.net</a:t>
            </a:r>
            <a:endParaRPr lang="en-US"/>
          </a:p>
        </p:txBody>
      </p:sp>
      <p:sp>
        <p:nvSpPr>
          <p:cNvPr id="10" name="Rectangle 7"/>
          <p:cNvSpPr>
            <a:spLocks noGrp="1" noChangeArrowheads="1"/>
          </p:cNvSpPr>
          <p:nvPr>
            <p:ph type="sldNum" sz="quarter" idx="5"/>
          </p:nvPr>
        </p:nvSpPr>
        <p:spPr>
          <a:ln/>
        </p:spPr>
        <p:txBody>
          <a:bodyPr/>
          <a:lstStyle/>
          <a:p>
            <a:pPr>
              <a:defRPr/>
            </a:pPr>
            <a:fld id="{5A17499A-B353-4EC9-B617-10072B3921E3}" type="slidenum">
              <a:rPr lang="en-US"/>
              <a:pPr>
                <a:defRPr/>
              </a:pPr>
              <a:t>1</a:t>
            </a:fld>
            <a:endParaRPr lang="en-US"/>
          </a:p>
        </p:txBody>
      </p:sp>
      <p:sp>
        <p:nvSpPr>
          <p:cNvPr id="18433" name="Rectangle 6"/>
          <p:cNvSpPr txBox="1">
            <a:spLocks noGrp="1" noChangeArrowheads="1"/>
          </p:cNvSpPr>
          <p:nvPr/>
        </p:nvSpPr>
        <p:spPr bwMode="auto">
          <a:xfrm>
            <a:off x="0" y="8829121"/>
            <a:ext cx="3038145" cy="465743"/>
          </a:xfrm>
          <a:prstGeom prst="rect">
            <a:avLst/>
          </a:prstGeom>
          <a:noFill/>
          <a:ln w="9525">
            <a:noFill/>
            <a:miter lim="800000"/>
            <a:headEnd/>
            <a:tailEnd/>
          </a:ln>
        </p:spPr>
        <p:txBody>
          <a:bodyPr lIns="93164" tIns="46582" rIns="93164" bIns="46582" anchor="b"/>
          <a:lstStyle/>
          <a:p>
            <a:pPr defTabSz="931887"/>
            <a:r>
              <a:rPr lang="en-US" sz="1200"/>
              <a:t>www.htctu.net  *  Access to IT</a:t>
            </a:r>
          </a:p>
        </p:txBody>
      </p:sp>
      <p:sp>
        <p:nvSpPr>
          <p:cNvPr id="18434" name="Rectangle 7"/>
          <p:cNvSpPr txBox="1">
            <a:spLocks noGrp="1" noChangeArrowheads="1"/>
          </p:cNvSpPr>
          <p:nvPr/>
        </p:nvSpPr>
        <p:spPr bwMode="auto">
          <a:xfrm>
            <a:off x="3970734" y="8829121"/>
            <a:ext cx="3038145" cy="465743"/>
          </a:xfrm>
          <a:prstGeom prst="rect">
            <a:avLst/>
          </a:prstGeom>
          <a:noFill/>
          <a:ln w="9525">
            <a:noFill/>
            <a:miter lim="800000"/>
            <a:headEnd/>
            <a:tailEnd/>
          </a:ln>
        </p:spPr>
        <p:txBody>
          <a:bodyPr lIns="93164" tIns="46582" rIns="93164" bIns="46582" anchor="b"/>
          <a:lstStyle/>
          <a:p>
            <a:pPr algn="r" defTabSz="931887"/>
            <a:fld id="{45B446A0-82F4-401F-9418-A6467409DC0B}" type="slidenum">
              <a:rPr lang="en-US" sz="1200"/>
              <a:pPr algn="r" defTabSz="931887"/>
              <a:t>1</a:t>
            </a:fld>
            <a:endParaRPr lang="en-US" sz="1200"/>
          </a:p>
        </p:txBody>
      </p:sp>
      <p:sp>
        <p:nvSpPr>
          <p:cNvPr id="18435" name="Rectangle 7"/>
          <p:cNvSpPr txBox="1">
            <a:spLocks noGrp="1" noChangeArrowheads="1"/>
          </p:cNvSpPr>
          <p:nvPr/>
        </p:nvSpPr>
        <p:spPr bwMode="auto">
          <a:xfrm>
            <a:off x="3970734" y="8829121"/>
            <a:ext cx="3038145" cy="465743"/>
          </a:xfrm>
          <a:prstGeom prst="rect">
            <a:avLst/>
          </a:prstGeom>
          <a:noFill/>
          <a:ln w="9525">
            <a:noFill/>
            <a:miter lim="800000"/>
            <a:headEnd/>
            <a:tailEnd/>
          </a:ln>
        </p:spPr>
        <p:txBody>
          <a:bodyPr lIns="93164" tIns="46582" rIns="93164" bIns="46582" anchor="b"/>
          <a:lstStyle/>
          <a:p>
            <a:pPr algn="r" defTabSz="931887"/>
            <a:fld id="{D593E8D6-E92C-4EDE-A26D-47D8C54D309D}" type="slidenum">
              <a:rPr lang="en-US" sz="1200"/>
              <a:pPr algn="r" defTabSz="931887"/>
              <a:t>1</a:t>
            </a:fld>
            <a:endParaRPr lang="en-US" sz="120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hdr" sz="quarter"/>
          </p:nvPr>
        </p:nvSpPr>
        <p:spPr>
          <a:ln/>
        </p:spPr>
        <p:txBody>
          <a:bodyPr/>
          <a:lstStyle/>
          <a:p>
            <a:r>
              <a:rPr lang="en-US" smtClean="0"/>
              <a:t>Section 508 Compliance</a:t>
            </a:r>
            <a:endParaRPr lang="en-US"/>
          </a:p>
        </p:txBody>
      </p:sp>
      <p:sp>
        <p:nvSpPr>
          <p:cNvPr id="7" name="Rectangle 3"/>
          <p:cNvSpPr>
            <a:spLocks noGrp="1" noChangeArrowheads="1"/>
          </p:cNvSpPr>
          <p:nvPr>
            <p:ph type="dt" idx="1"/>
          </p:nvPr>
        </p:nvSpPr>
        <p:spPr>
          <a:ln/>
        </p:spPr>
        <p:txBody>
          <a:bodyPr/>
          <a:lstStyle/>
          <a:p>
            <a:pPr>
              <a:defRPr/>
            </a:pPr>
            <a:r>
              <a:rPr lang="en-US" smtClean="0"/>
              <a:t>December 2015</a:t>
            </a:r>
            <a:endParaRPr lang="en-US"/>
          </a:p>
        </p:txBody>
      </p:sp>
      <p:sp>
        <p:nvSpPr>
          <p:cNvPr id="8" name="Rectangle 6"/>
          <p:cNvSpPr>
            <a:spLocks noGrp="1" noChangeArrowheads="1"/>
          </p:cNvSpPr>
          <p:nvPr>
            <p:ph type="ftr" sz="quarter" idx="4"/>
          </p:nvPr>
        </p:nvSpPr>
        <p:spPr>
          <a:ln/>
        </p:spPr>
        <p:txBody>
          <a:bodyPr/>
          <a:lstStyle/>
          <a:p>
            <a:r>
              <a:rPr lang="en-US" smtClean="0"/>
              <a:t>www.htctu.net</a:t>
            </a:r>
            <a:endParaRPr lang="en-US"/>
          </a:p>
        </p:txBody>
      </p:sp>
      <p:sp>
        <p:nvSpPr>
          <p:cNvPr id="9" name="Rectangle 7"/>
          <p:cNvSpPr>
            <a:spLocks noGrp="1" noChangeArrowheads="1"/>
          </p:cNvSpPr>
          <p:nvPr>
            <p:ph type="sldNum" sz="quarter" idx="5"/>
          </p:nvPr>
        </p:nvSpPr>
        <p:spPr>
          <a:ln/>
        </p:spPr>
        <p:txBody>
          <a:bodyPr/>
          <a:lstStyle/>
          <a:p>
            <a:pPr>
              <a:defRPr/>
            </a:pPr>
            <a:fld id="{247BB83F-7E7D-4460-A084-1C52667B8198}" type="slidenum">
              <a:rPr lang="en-US"/>
              <a:pPr>
                <a:defRPr/>
              </a:pPr>
              <a:t>42</a:t>
            </a:fld>
            <a:endParaRPr lang="en-US"/>
          </a:p>
        </p:txBody>
      </p:sp>
      <p:sp>
        <p:nvSpPr>
          <p:cNvPr id="578561" name="Rectangle 6"/>
          <p:cNvSpPr txBox="1">
            <a:spLocks noGrp="1" noChangeArrowheads="1"/>
          </p:cNvSpPr>
          <p:nvPr/>
        </p:nvSpPr>
        <p:spPr bwMode="auto">
          <a:xfrm>
            <a:off x="1" y="8829122"/>
            <a:ext cx="3038145" cy="465743"/>
          </a:xfrm>
          <a:prstGeom prst="rect">
            <a:avLst/>
          </a:prstGeom>
          <a:noFill/>
          <a:ln w="9525">
            <a:noFill/>
            <a:miter lim="800000"/>
            <a:headEnd/>
            <a:tailEnd/>
          </a:ln>
        </p:spPr>
        <p:txBody>
          <a:bodyPr lIns="93150" tIns="46576" rIns="93150" bIns="46576" anchor="b"/>
          <a:lstStyle/>
          <a:p>
            <a:pPr defTabSz="931750"/>
            <a:r>
              <a:rPr lang="en-US" sz="1200"/>
              <a:t>www.htctu.net  *  Access to IT</a:t>
            </a:r>
          </a:p>
        </p:txBody>
      </p:sp>
      <p:sp>
        <p:nvSpPr>
          <p:cNvPr id="578562" name="Rectangle 7"/>
          <p:cNvSpPr txBox="1">
            <a:spLocks noGrp="1" noChangeArrowheads="1"/>
          </p:cNvSpPr>
          <p:nvPr/>
        </p:nvSpPr>
        <p:spPr bwMode="auto">
          <a:xfrm>
            <a:off x="3970734" y="8829122"/>
            <a:ext cx="3038145" cy="465743"/>
          </a:xfrm>
          <a:prstGeom prst="rect">
            <a:avLst/>
          </a:prstGeom>
          <a:noFill/>
          <a:ln w="9525">
            <a:noFill/>
            <a:miter lim="800000"/>
            <a:headEnd/>
            <a:tailEnd/>
          </a:ln>
        </p:spPr>
        <p:txBody>
          <a:bodyPr lIns="93150" tIns="46576" rIns="93150" bIns="46576" anchor="b"/>
          <a:lstStyle/>
          <a:p>
            <a:pPr algn="r" defTabSz="931750"/>
            <a:fld id="{74629FA9-90C9-4DBD-83FD-098A866B8C29}" type="slidenum">
              <a:rPr lang="en-US" sz="1200"/>
              <a:pPr algn="r" defTabSz="931750"/>
              <a:t>42</a:t>
            </a:fld>
            <a:endParaRPr lang="en-US" sz="1200"/>
          </a:p>
        </p:txBody>
      </p:sp>
      <p:sp>
        <p:nvSpPr>
          <p:cNvPr id="578563" name="Rectangle 2"/>
          <p:cNvSpPr>
            <a:spLocks noGrp="1" noRot="1" noChangeAspect="1" noChangeArrowheads="1" noTextEdit="1"/>
          </p:cNvSpPr>
          <p:nvPr>
            <p:ph type="sldImg"/>
          </p:nvPr>
        </p:nvSpPr>
        <p:spPr>
          <a:ln/>
        </p:spPr>
      </p:sp>
      <p:sp>
        <p:nvSpPr>
          <p:cNvPr id="5785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hdr" sz="quarter"/>
          </p:nvPr>
        </p:nvSpPr>
        <p:spPr>
          <a:ln/>
        </p:spPr>
        <p:txBody>
          <a:bodyPr/>
          <a:lstStyle/>
          <a:p>
            <a:r>
              <a:rPr lang="en-US" smtClean="0"/>
              <a:t>Section 508 Compliance</a:t>
            </a:r>
            <a:endParaRPr lang="en-US"/>
          </a:p>
        </p:txBody>
      </p:sp>
      <p:sp>
        <p:nvSpPr>
          <p:cNvPr id="7" name="Rectangle 3"/>
          <p:cNvSpPr>
            <a:spLocks noGrp="1" noChangeArrowheads="1"/>
          </p:cNvSpPr>
          <p:nvPr>
            <p:ph type="dt" idx="1"/>
          </p:nvPr>
        </p:nvSpPr>
        <p:spPr>
          <a:ln/>
        </p:spPr>
        <p:txBody>
          <a:bodyPr/>
          <a:lstStyle/>
          <a:p>
            <a:pPr>
              <a:defRPr/>
            </a:pPr>
            <a:r>
              <a:rPr lang="en-US" smtClean="0"/>
              <a:t>December 2015</a:t>
            </a:r>
            <a:endParaRPr lang="en-US"/>
          </a:p>
        </p:txBody>
      </p:sp>
      <p:sp>
        <p:nvSpPr>
          <p:cNvPr id="8" name="Rectangle 6"/>
          <p:cNvSpPr>
            <a:spLocks noGrp="1" noChangeArrowheads="1"/>
          </p:cNvSpPr>
          <p:nvPr>
            <p:ph type="ftr" sz="quarter" idx="4"/>
          </p:nvPr>
        </p:nvSpPr>
        <p:spPr>
          <a:ln/>
        </p:spPr>
        <p:txBody>
          <a:bodyPr/>
          <a:lstStyle/>
          <a:p>
            <a:r>
              <a:rPr lang="en-US" smtClean="0"/>
              <a:t>www.htctu.net</a:t>
            </a:r>
            <a:endParaRPr lang="en-US"/>
          </a:p>
        </p:txBody>
      </p:sp>
      <p:sp>
        <p:nvSpPr>
          <p:cNvPr id="9" name="Rectangle 7"/>
          <p:cNvSpPr>
            <a:spLocks noGrp="1" noChangeArrowheads="1"/>
          </p:cNvSpPr>
          <p:nvPr>
            <p:ph type="sldNum" sz="quarter" idx="5"/>
          </p:nvPr>
        </p:nvSpPr>
        <p:spPr>
          <a:ln/>
        </p:spPr>
        <p:txBody>
          <a:bodyPr/>
          <a:lstStyle/>
          <a:p>
            <a:pPr>
              <a:defRPr/>
            </a:pPr>
            <a:fld id="{2BD7FA74-930F-4B6A-8EAB-BA1B8DF434E2}" type="slidenum">
              <a:rPr lang="en-US"/>
              <a:pPr>
                <a:defRPr/>
              </a:pPr>
              <a:t>47</a:t>
            </a:fld>
            <a:endParaRPr lang="en-US"/>
          </a:p>
        </p:txBody>
      </p:sp>
      <p:sp>
        <p:nvSpPr>
          <p:cNvPr id="588801" name="Rectangle 6"/>
          <p:cNvSpPr txBox="1">
            <a:spLocks noGrp="1" noChangeArrowheads="1"/>
          </p:cNvSpPr>
          <p:nvPr/>
        </p:nvSpPr>
        <p:spPr bwMode="auto">
          <a:xfrm>
            <a:off x="1" y="8829122"/>
            <a:ext cx="3038145" cy="465743"/>
          </a:xfrm>
          <a:prstGeom prst="rect">
            <a:avLst/>
          </a:prstGeom>
          <a:noFill/>
          <a:ln w="9525">
            <a:noFill/>
            <a:miter lim="800000"/>
            <a:headEnd/>
            <a:tailEnd/>
          </a:ln>
        </p:spPr>
        <p:txBody>
          <a:bodyPr lIns="93150" tIns="46576" rIns="93150" bIns="46576" anchor="b"/>
          <a:lstStyle/>
          <a:p>
            <a:pPr defTabSz="931750"/>
            <a:r>
              <a:rPr lang="en-US" sz="1200"/>
              <a:t>www.htctu.net  *  Access to IT</a:t>
            </a:r>
          </a:p>
        </p:txBody>
      </p:sp>
      <p:sp>
        <p:nvSpPr>
          <p:cNvPr id="588802" name="Rectangle 7"/>
          <p:cNvSpPr txBox="1">
            <a:spLocks noGrp="1" noChangeArrowheads="1"/>
          </p:cNvSpPr>
          <p:nvPr/>
        </p:nvSpPr>
        <p:spPr bwMode="auto">
          <a:xfrm>
            <a:off x="3970734" y="8829122"/>
            <a:ext cx="3038145" cy="465743"/>
          </a:xfrm>
          <a:prstGeom prst="rect">
            <a:avLst/>
          </a:prstGeom>
          <a:noFill/>
          <a:ln w="9525">
            <a:noFill/>
            <a:miter lim="800000"/>
            <a:headEnd/>
            <a:tailEnd/>
          </a:ln>
        </p:spPr>
        <p:txBody>
          <a:bodyPr lIns="93150" tIns="46576" rIns="93150" bIns="46576" anchor="b"/>
          <a:lstStyle/>
          <a:p>
            <a:pPr algn="r" defTabSz="931750"/>
            <a:fld id="{5076CBCC-997C-4F54-9EE7-2B0C0129A776}" type="slidenum">
              <a:rPr lang="en-US" sz="1200"/>
              <a:pPr algn="r" defTabSz="931750"/>
              <a:t>47</a:t>
            </a:fld>
            <a:endParaRPr lang="en-US" sz="1200"/>
          </a:p>
        </p:txBody>
      </p:sp>
      <p:sp>
        <p:nvSpPr>
          <p:cNvPr id="588803" name="Rectangle 2"/>
          <p:cNvSpPr>
            <a:spLocks noGrp="1" noRot="1" noChangeAspect="1" noChangeArrowheads="1" noTextEdit="1"/>
          </p:cNvSpPr>
          <p:nvPr>
            <p:ph type="sldImg"/>
          </p:nvPr>
        </p:nvSpPr>
        <p:spPr>
          <a:ln/>
        </p:spPr>
      </p:sp>
      <p:sp>
        <p:nvSpPr>
          <p:cNvPr id="5888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hdr" sz="quarter"/>
          </p:nvPr>
        </p:nvSpPr>
        <p:spPr>
          <a:ln/>
        </p:spPr>
        <p:txBody>
          <a:bodyPr/>
          <a:lstStyle/>
          <a:p>
            <a:r>
              <a:rPr lang="en-US" smtClean="0"/>
              <a:t>Section 508 Compliance</a:t>
            </a:r>
            <a:endParaRPr lang="en-US"/>
          </a:p>
        </p:txBody>
      </p:sp>
      <p:sp>
        <p:nvSpPr>
          <p:cNvPr id="7" name="Rectangle 3"/>
          <p:cNvSpPr>
            <a:spLocks noGrp="1" noChangeArrowheads="1"/>
          </p:cNvSpPr>
          <p:nvPr>
            <p:ph type="dt" idx="1"/>
          </p:nvPr>
        </p:nvSpPr>
        <p:spPr>
          <a:ln/>
        </p:spPr>
        <p:txBody>
          <a:bodyPr/>
          <a:lstStyle/>
          <a:p>
            <a:pPr>
              <a:defRPr/>
            </a:pPr>
            <a:r>
              <a:rPr lang="en-US" smtClean="0"/>
              <a:t>December 2015</a:t>
            </a:r>
            <a:endParaRPr lang="en-US"/>
          </a:p>
        </p:txBody>
      </p:sp>
      <p:sp>
        <p:nvSpPr>
          <p:cNvPr id="8" name="Rectangle 6"/>
          <p:cNvSpPr>
            <a:spLocks noGrp="1" noChangeArrowheads="1"/>
          </p:cNvSpPr>
          <p:nvPr>
            <p:ph type="ftr" sz="quarter" idx="4"/>
          </p:nvPr>
        </p:nvSpPr>
        <p:spPr>
          <a:ln/>
        </p:spPr>
        <p:txBody>
          <a:bodyPr/>
          <a:lstStyle/>
          <a:p>
            <a:r>
              <a:rPr lang="en-US" smtClean="0"/>
              <a:t>www.htctu.net</a:t>
            </a:r>
            <a:endParaRPr lang="en-US"/>
          </a:p>
        </p:txBody>
      </p:sp>
      <p:sp>
        <p:nvSpPr>
          <p:cNvPr id="9" name="Rectangle 7"/>
          <p:cNvSpPr>
            <a:spLocks noGrp="1" noChangeArrowheads="1"/>
          </p:cNvSpPr>
          <p:nvPr>
            <p:ph type="sldNum" sz="quarter" idx="5"/>
          </p:nvPr>
        </p:nvSpPr>
        <p:spPr>
          <a:ln/>
        </p:spPr>
        <p:txBody>
          <a:bodyPr/>
          <a:lstStyle/>
          <a:p>
            <a:pPr>
              <a:defRPr/>
            </a:pPr>
            <a:fld id="{A367DB0F-51B9-46B5-8A44-F0C892C9341E}" type="slidenum">
              <a:rPr lang="en-US"/>
              <a:pPr>
                <a:defRPr/>
              </a:pPr>
              <a:t>48</a:t>
            </a:fld>
            <a:endParaRPr lang="en-US"/>
          </a:p>
        </p:txBody>
      </p:sp>
      <p:sp>
        <p:nvSpPr>
          <p:cNvPr id="633857" name="Rectangle 6"/>
          <p:cNvSpPr txBox="1">
            <a:spLocks noGrp="1" noChangeArrowheads="1"/>
          </p:cNvSpPr>
          <p:nvPr/>
        </p:nvSpPr>
        <p:spPr bwMode="auto">
          <a:xfrm>
            <a:off x="1" y="8829122"/>
            <a:ext cx="3038145" cy="465743"/>
          </a:xfrm>
          <a:prstGeom prst="rect">
            <a:avLst/>
          </a:prstGeom>
          <a:noFill/>
          <a:ln w="9525">
            <a:noFill/>
            <a:miter lim="800000"/>
            <a:headEnd/>
            <a:tailEnd/>
          </a:ln>
        </p:spPr>
        <p:txBody>
          <a:bodyPr lIns="93150" tIns="46576" rIns="93150" bIns="46576" anchor="b"/>
          <a:lstStyle/>
          <a:p>
            <a:pPr defTabSz="931750"/>
            <a:r>
              <a:rPr lang="en-US" sz="1200"/>
              <a:t>www.htctu.net  *  Access to IT</a:t>
            </a:r>
          </a:p>
        </p:txBody>
      </p:sp>
      <p:sp>
        <p:nvSpPr>
          <p:cNvPr id="633858" name="Rectangle 7"/>
          <p:cNvSpPr txBox="1">
            <a:spLocks noGrp="1" noChangeArrowheads="1"/>
          </p:cNvSpPr>
          <p:nvPr/>
        </p:nvSpPr>
        <p:spPr bwMode="auto">
          <a:xfrm>
            <a:off x="3970734" y="8829122"/>
            <a:ext cx="3038145" cy="465743"/>
          </a:xfrm>
          <a:prstGeom prst="rect">
            <a:avLst/>
          </a:prstGeom>
          <a:noFill/>
          <a:ln w="9525">
            <a:noFill/>
            <a:miter lim="800000"/>
            <a:headEnd/>
            <a:tailEnd/>
          </a:ln>
        </p:spPr>
        <p:txBody>
          <a:bodyPr lIns="93150" tIns="46576" rIns="93150" bIns="46576" anchor="b"/>
          <a:lstStyle/>
          <a:p>
            <a:pPr algn="r" defTabSz="931750"/>
            <a:fld id="{0CC3F02E-B3A2-44F8-B1B8-818405E10E20}" type="slidenum">
              <a:rPr lang="en-US" sz="1200"/>
              <a:pPr algn="r" defTabSz="931750"/>
              <a:t>48</a:t>
            </a:fld>
            <a:endParaRPr lang="en-US" sz="1200"/>
          </a:p>
        </p:txBody>
      </p:sp>
      <p:sp>
        <p:nvSpPr>
          <p:cNvPr id="633859" name="Rectangle 2"/>
          <p:cNvSpPr>
            <a:spLocks noGrp="1" noRot="1" noChangeAspect="1" noChangeArrowheads="1" noTextEdit="1"/>
          </p:cNvSpPr>
          <p:nvPr>
            <p:ph type="sldImg"/>
          </p:nvPr>
        </p:nvSpPr>
        <p:spPr>
          <a:ln/>
        </p:spPr>
      </p:sp>
      <p:sp>
        <p:nvSpPr>
          <p:cNvPr id="6338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p>
            <a:fld id="{E6537967-5410-4177-97EB-B45D1E209D14}" type="slidenum">
              <a:rPr lang="en-US"/>
              <a:pPr/>
              <a:t>49</a:t>
            </a:fld>
            <a:endParaRPr lang="en-US"/>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p>
            <a:fld id="{63FD7893-A6EA-4FA7-9819-14CB2B322574}" type="slidenum">
              <a:rPr lang="en-US"/>
              <a:pPr/>
              <a:t>50</a:t>
            </a:fld>
            <a:endParaRPr lang="en-US"/>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p:spPr>
        <p:txBody>
          <a:bodyPr/>
          <a:lstStyle/>
          <a:p>
            <a:fld id="{7A48812B-9764-4CED-A1B7-A7085F55C4C0}" type="slidenum">
              <a:rPr lang="en-US"/>
              <a:pPr/>
              <a:t>51</a:t>
            </a:fld>
            <a:endParaRPr lang="en-US"/>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p>
            <a:fld id="{28E8AB4E-09BF-44B9-A2AA-F987B9195D00}" type="slidenum">
              <a:rPr lang="en-US"/>
              <a:pPr/>
              <a:t>52</a:t>
            </a:fld>
            <a:endParaRPr lang="en-US"/>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7"/>
          <p:cNvSpPr txBox="1">
            <a:spLocks noGrp="1" noChangeArrowheads="1"/>
          </p:cNvSpPr>
          <p:nvPr/>
        </p:nvSpPr>
        <p:spPr bwMode="auto">
          <a:xfrm>
            <a:off x="3970339" y="8829675"/>
            <a:ext cx="3038475" cy="465138"/>
          </a:xfrm>
          <a:prstGeom prst="rect">
            <a:avLst/>
          </a:prstGeom>
          <a:noFill/>
          <a:ln w="9525">
            <a:noFill/>
            <a:miter lim="800000"/>
            <a:headEnd/>
            <a:tailEnd/>
          </a:ln>
        </p:spPr>
        <p:txBody>
          <a:bodyPr lIns="93164" tIns="46582" rIns="93164" bIns="46582" anchor="b"/>
          <a:lstStyle/>
          <a:p>
            <a:pPr algn="r" defTabSz="931726"/>
            <a:fld id="{7206DB17-2413-46F2-90A1-F94CE76424F4}" type="slidenum">
              <a:rPr lang="en-US" sz="1200"/>
              <a:pPr algn="r" defTabSz="931726"/>
              <a:t>53</a:t>
            </a:fld>
            <a:endParaRPr lang="en-US" sz="1200"/>
          </a:p>
        </p:txBody>
      </p:sp>
      <p:sp>
        <p:nvSpPr>
          <p:cNvPr id="392195" name="Rectangle 2"/>
          <p:cNvSpPr>
            <a:spLocks noGrp="1" noRot="1" noChangeAspect="1" noChangeArrowheads="1" noTextEdit="1"/>
          </p:cNvSpPr>
          <p:nvPr>
            <p:ph type="sldImg"/>
          </p:nvPr>
        </p:nvSpPr>
        <p:spPr>
          <a:ln/>
        </p:spPr>
      </p:sp>
      <p:sp>
        <p:nvSpPr>
          <p:cNvPr id="3921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p:spPr>
        <p:txBody>
          <a:bodyPr/>
          <a:lstStyle/>
          <a:p>
            <a:fld id="{7EC6F54E-01DD-4F7D-94B6-E1C2F908BC50}" type="slidenum">
              <a:rPr lang="en-US"/>
              <a:pPr/>
              <a:t>54</a:t>
            </a:fld>
            <a:endParaRPr lang="en-US"/>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C1F5C447-21F3-4790-A72A-85EEE5C3C99C}" type="slidenum">
              <a:rPr lang="en-US"/>
              <a:pPr/>
              <a:t>56</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charset="0"/>
              </a:defRPr>
            </a:lvl1pPr>
            <a:lvl2pPr marL="742950" indent="-285750" defTabSz="931863">
              <a:defRPr>
                <a:solidFill>
                  <a:schemeClr val="tx1"/>
                </a:solidFill>
                <a:latin typeface="Arial" charset="0"/>
              </a:defRPr>
            </a:lvl2pPr>
            <a:lvl3pPr marL="1143000" indent="-228600" defTabSz="931863">
              <a:defRPr>
                <a:solidFill>
                  <a:schemeClr val="tx1"/>
                </a:solidFill>
                <a:latin typeface="Arial" charset="0"/>
              </a:defRPr>
            </a:lvl3pPr>
            <a:lvl4pPr marL="1600200" indent="-228600" defTabSz="931863">
              <a:defRPr>
                <a:solidFill>
                  <a:schemeClr val="tx1"/>
                </a:solidFill>
                <a:latin typeface="Arial" charset="0"/>
              </a:defRPr>
            </a:lvl4pPr>
            <a:lvl5pPr marL="2057400" indent="-228600" defTabSz="931863">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fld id="{AF13738B-07E1-4B65-9B8E-7DC8F6F0D12B}" type="slidenum">
              <a:rPr lang="en-US" altLang="en-US"/>
              <a:pPr/>
              <a:t>2</a:t>
            </a:fld>
            <a:endParaRPr lang="en-US" altLang="en-US"/>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p:spPr>
        <p:txBody>
          <a:bodyPr/>
          <a:lstStyle/>
          <a:p>
            <a:fld id="{21C4C4CE-C525-46FF-913B-E53C298B7141}" type="slidenum">
              <a:rPr lang="en-US"/>
              <a:pPr/>
              <a:t>57</a:t>
            </a:fld>
            <a:endParaRPr lang="en-US"/>
          </a:p>
        </p:txBody>
      </p:sp>
      <p:sp>
        <p:nvSpPr>
          <p:cNvPr id="219139" name="Rectangle 2"/>
          <p:cNvSpPr>
            <a:spLocks noGrp="1" noRot="1" noChangeAspect="1" noChangeArrowheads="1" noTextEdit="1"/>
          </p:cNvSpPr>
          <p:nvPr>
            <p:ph type="sldImg"/>
          </p:nvPr>
        </p:nvSpPr>
        <p:spPr>
          <a:ln/>
        </p:spPr>
      </p:sp>
      <p:sp>
        <p:nvSpPr>
          <p:cNvPr id="2191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p:spPr>
        <p:txBody>
          <a:bodyPr/>
          <a:lstStyle/>
          <a:p>
            <a:fld id="{30938DA6-68F4-4EAC-8698-E290CCAF45BE}" type="slidenum">
              <a:rPr lang="en-US"/>
              <a:pPr/>
              <a:t>58</a:t>
            </a:fld>
            <a:endParaRPr lang="en-US"/>
          </a:p>
        </p:txBody>
      </p:sp>
      <p:sp>
        <p:nvSpPr>
          <p:cNvPr id="227331" name="Rectangle 2"/>
          <p:cNvSpPr>
            <a:spLocks noGrp="1" noRot="1" noChangeAspect="1" noChangeArrowheads="1" noTextEdit="1"/>
          </p:cNvSpPr>
          <p:nvPr>
            <p:ph type="sldImg"/>
          </p:nvPr>
        </p:nvSpPr>
        <p:spPr>
          <a:ln/>
        </p:spPr>
      </p:sp>
      <p:sp>
        <p:nvSpPr>
          <p:cNvPr id="227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hdr" sz="quarter"/>
          </p:nvPr>
        </p:nvSpPr>
        <p:spPr>
          <a:ln/>
        </p:spPr>
        <p:txBody>
          <a:bodyPr/>
          <a:lstStyle/>
          <a:p>
            <a:r>
              <a:rPr lang="en-US" smtClean="0"/>
              <a:t>Section 508 Compliance: Purchasing</a:t>
            </a:r>
            <a:endParaRPr lang="en-US"/>
          </a:p>
        </p:txBody>
      </p:sp>
      <p:sp>
        <p:nvSpPr>
          <p:cNvPr id="8" name="Rectangle 3"/>
          <p:cNvSpPr>
            <a:spLocks noGrp="1" noChangeArrowheads="1"/>
          </p:cNvSpPr>
          <p:nvPr>
            <p:ph type="dt" idx="1"/>
          </p:nvPr>
        </p:nvSpPr>
        <p:spPr>
          <a:ln/>
        </p:spPr>
        <p:txBody>
          <a:bodyPr/>
          <a:lstStyle/>
          <a:p>
            <a:pPr>
              <a:defRPr/>
            </a:pPr>
            <a:r>
              <a:rPr lang="en-US" smtClean="0"/>
              <a:t>December 2015</a:t>
            </a:r>
            <a:endParaRPr lang="en-US"/>
          </a:p>
        </p:txBody>
      </p:sp>
      <p:sp>
        <p:nvSpPr>
          <p:cNvPr id="9" name="Rectangle 6"/>
          <p:cNvSpPr>
            <a:spLocks noGrp="1" noChangeArrowheads="1"/>
          </p:cNvSpPr>
          <p:nvPr>
            <p:ph type="ftr" sz="quarter" idx="4"/>
          </p:nvPr>
        </p:nvSpPr>
        <p:spPr>
          <a:ln/>
        </p:spPr>
        <p:txBody>
          <a:bodyPr/>
          <a:lstStyle/>
          <a:p>
            <a:r>
              <a:rPr lang="en-US" smtClean="0"/>
              <a:t>www.htctu.net</a:t>
            </a:r>
            <a:endParaRPr lang="en-US"/>
          </a:p>
        </p:txBody>
      </p:sp>
      <p:sp>
        <p:nvSpPr>
          <p:cNvPr id="10" name="Rectangle 7"/>
          <p:cNvSpPr>
            <a:spLocks noGrp="1" noChangeArrowheads="1"/>
          </p:cNvSpPr>
          <p:nvPr>
            <p:ph type="sldNum" sz="quarter" idx="5"/>
          </p:nvPr>
        </p:nvSpPr>
        <p:spPr>
          <a:ln/>
        </p:spPr>
        <p:txBody>
          <a:bodyPr/>
          <a:lstStyle/>
          <a:p>
            <a:pPr>
              <a:defRPr/>
            </a:pPr>
            <a:fld id="{28F3D83C-5F4D-41D4-8C48-054D7B87163A}" type="slidenum">
              <a:rPr lang="en-US"/>
              <a:pPr>
                <a:defRPr/>
              </a:pPr>
              <a:t>59</a:t>
            </a:fld>
            <a:endParaRPr lang="en-US"/>
          </a:p>
        </p:txBody>
      </p:sp>
      <p:sp>
        <p:nvSpPr>
          <p:cNvPr id="678913" name="Rectangle 6"/>
          <p:cNvSpPr txBox="1">
            <a:spLocks noGrp="1" noChangeArrowheads="1"/>
          </p:cNvSpPr>
          <p:nvPr/>
        </p:nvSpPr>
        <p:spPr bwMode="auto">
          <a:xfrm>
            <a:off x="1" y="8829122"/>
            <a:ext cx="3038145" cy="465743"/>
          </a:xfrm>
          <a:prstGeom prst="rect">
            <a:avLst/>
          </a:prstGeom>
          <a:noFill/>
          <a:ln w="9525">
            <a:noFill/>
            <a:miter lim="800000"/>
            <a:headEnd/>
            <a:tailEnd/>
          </a:ln>
        </p:spPr>
        <p:txBody>
          <a:bodyPr lIns="93150" tIns="46576" rIns="93150" bIns="46576" anchor="b"/>
          <a:lstStyle/>
          <a:p>
            <a:pPr defTabSz="931750"/>
            <a:r>
              <a:rPr lang="en-US" sz="1200"/>
              <a:t>www.htctu.net  *  Access to IT</a:t>
            </a:r>
          </a:p>
        </p:txBody>
      </p:sp>
      <p:sp>
        <p:nvSpPr>
          <p:cNvPr id="678914" name="Rectangle 7"/>
          <p:cNvSpPr txBox="1">
            <a:spLocks noGrp="1" noChangeArrowheads="1"/>
          </p:cNvSpPr>
          <p:nvPr/>
        </p:nvSpPr>
        <p:spPr bwMode="auto">
          <a:xfrm>
            <a:off x="3970734" y="8829122"/>
            <a:ext cx="3038145" cy="465743"/>
          </a:xfrm>
          <a:prstGeom prst="rect">
            <a:avLst/>
          </a:prstGeom>
          <a:noFill/>
          <a:ln w="9525">
            <a:noFill/>
            <a:miter lim="800000"/>
            <a:headEnd/>
            <a:tailEnd/>
          </a:ln>
        </p:spPr>
        <p:txBody>
          <a:bodyPr lIns="93150" tIns="46576" rIns="93150" bIns="46576" anchor="b"/>
          <a:lstStyle/>
          <a:p>
            <a:pPr algn="r" defTabSz="931750"/>
            <a:fld id="{FD54765D-6BCB-469B-BB62-3F60D4B382B6}" type="slidenum">
              <a:rPr lang="en-US" sz="1200"/>
              <a:pPr algn="r" defTabSz="931750"/>
              <a:t>59</a:t>
            </a:fld>
            <a:endParaRPr lang="en-US" sz="1200"/>
          </a:p>
        </p:txBody>
      </p:sp>
      <p:sp>
        <p:nvSpPr>
          <p:cNvPr id="678915" name="Rectangle 7"/>
          <p:cNvSpPr txBox="1">
            <a:spLocks noGrp="1" noChangeArrowheads="1"/>
          </p:cNvSpPr>
          <p:nvPr/>
        </p:nvSpPr>
        <p:spPr bwMode="auto">
          <a:xfrm>
            <a:off x="3970734" y="8829122"/>
            <a:ext cx="3038145" cy="465743"/>
          </a:xfrm>
          <a:prstGeom prst="rect">
            <a:avLst/>
          </a:prstGeom>
          <a:noFill/>
          <a:ln w="9525">
            <a:noFill/>
            <a:miter lim="800000"/>
            <a:headEnd/>
            <a:tailEnd/>
          </a:ln>
        </p:spPr>
        <p:txBody>
          <a:bodyPr lIns="93150" tIns="46576" rIns="93150" bIns="46576" anchor="b"/>
          <a:lstStyle/>
          <a:p>
            <a:pPr algn="r" defTabSz="931750"/>
            <a:fld id="{E1795509-85A5-495A-A174-6778F8FA4FB7}" type="slidenum">
              <a:rPr lang="en-US" sz="1200">
                <a:ea typeface="ＭＳ Ｐゴシック"/>
                <a:cs typeface="ＭＳ Ｐゴシック"/>
              </a:rPr>
              <a:pPr algn="r" defTabSz="931750"/>
              <a:t>59</a:t>
            </a:fld>
            <a:endParaRPr lang="en-US" sz="1200">
              <a:ea typeface="ＭＳ Ｐゴシック"/>
              <a:cs typeface="ＭＳ Ｐゴシック"/>
            </a:endParaRPr>
          </a:p>
        </p:txBody>
      </p:sp>
      <p:sp>
        <p:nvSpPr>
          <p:cNvPr id="678916" name="Rectangle 2"/>
          <p:cNvSpPr>
            <a:spLocks noGrp="1" noRot="1" noChangeAspect="1" noChangeArrowheads="1" noTextEdit="1"/>
          </p:cNvSpPr>
          <p:nvPr>
            <p:ph type="sldImg"/>
          </p:nvPr>
        </p:nvSpPr>
        <p:spPr>
          <a:ln/>
        </p:spPr>
      </p:sp>
      <p:sp>
        <p:nvSpPr>
          <p:cNvPr id="67891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527ABC62-6D99-4D7E-99C5-FCF3AE5ED5F5}" type="slidenum">
              <a:rPr lang="en-US"/>
              <a:pPr>
                <a:defRPr/>
              </a:pPr>
              <a:t>62</a:t>
            </a:fld>
            <a:endParaRPr lang="en-US"/>
          </a:p>
        </p:txBody>
      </p:sp>
      <p:sp>
        <p:nvSpPr>
          <p:cNvPr id="585729" name="Rectangle 7"/>
          <p:cNvSpPr txBox="1">
            <a:spLocks noGrp="1" noChangeArrowheads="1"/>
          </p:cNvSpPr>
          <p:nvPr/>
        </p:nvSpPr>
        <p:spPr bwMode="auto">
          <a:xfrm>
            <a:off x="3970339" y="8829676"/>
            <a:ext cx="3038476" cy="465137"/>
          </a:xfrm>
          <a:prstGeom prst="rect">
            <a:avLst/>
          </a:prstGeom>
          <a:noFill/>
          <a:ln w="9525">
            <a:noFill/>
            <a:miter lim="800000"/>
            <a:headEnd/>
            <a:tailEnd/>
          </a:ln>
        </p:spPr>
        <p:txBody>
          <a:bodyPr lIns="93148" tIns="46574" rIns="93148" bIns="46574" anchor="b"/>
          <a:lstStyle/>
          <a:p>
            <a:pPr algn="r" defTabSz="931699"/>
            <a:fld id="{1232A669-35AF-447F-AA23-5F3C22A5E689}" type="slidenum">
              <a:rPr lang="en-US" sz="1100"/>
              <a:pPr algn="r" defTabSz="931699"/>
              <a:t>62</a:t>
            </a:fld>
            <a:endParaRPr lang="en-US" sz="1100"/>
          </a:p>
        </p:txBody>
      </p:sp>
      <p:sp>
        <p:nvSpPr>
          <p:cNvPr id="585730" name="Rectangle 2"/>
          <p:cNvSpPr>
            <a:spLocks noGrp="1" noChangeArrowheads="1"/>
          </p:cNvSpPr>
          <p:nvPr>
            <p:ph type="hdr" sz="quarter"/>
          </p:nvPr>
        </p:nvSpPr>
        <p:spPr>
          <a:noFill/>
        </p:spPr>
        <p:txBody>
          <a:bodyPr/>
          <a:lstStyle/>
          <a:p>
            <a:r>
              <a:rPr lang="en-US" smtClean="0"/>
              <a:t>Accessible Online Courses</a:t>
            </a:r>
            <a:endParaRPr lang="en-US"/>
          </a:p>
        </p:txBody>
      </p:sp>
      <p:sp>
        <p:nvSpPr>
          <p:cNvPr id="585731" name="Rectangle 3"/>
          <p:cNvSpPr>
            <a:spLocks noGrp="1" noChangeArrowheads="1"/>
          </p:cNvSpPr>
          <p:nvPr>
            <p:ph type="dt" sz="quarter" idx="1"/>
          </p:nvPr>
        </p:nvSpPr>
        <p:spPr>
          <a:noFill/>
        </p:spPr>
        <p:txBody>
          <a:bodyPr/>
          <a:lstStyle/>
          <a:p>
            <a:r>
              <a:rPr lang="en-US" smtClean="0"/>
              <a:t>December 2015</a:t>
            </a:r>
          </a:p>
        </p:txBody>
      </p:sp>
      <p:sp>
        <p:nvSpPr>
          <p:cNvPr id="585732" name="Rectangle 6"/>
          <p:cNvSpPr>
            <a:spLocks noGrp="1" noChangeArrowheads="1"/>
          </p:cNvSpPr>
          <p:nvPr>
            <p:ph type="ftr" sz="quarter" idx="4"/>
          </p:nvPr>
        </p:nvSpPr>
        <p:spPr>
          <a:noFill/>
        </p:spPr>
        <p:txBody>
          <a:bodyPr/>
          <a:lstStyle/>
          <a:p>
            <a:r>
              <a:rPr lang="en-US" smtClean="0"/>
              <a:t>www.htctu.net</a:t>
            </a:r>
            <a:endParaRPr lang="en-US"/>
          </a:p>
        </p:txBody>
      </p:sp>
      <p:sp>
        <p:nvSpPr>
          <p:cNvPr id="585733" name="Rectangle 7"/>
          <p:cNvSpPr txBox="1">
            <a:spLocks noGrp="1" noChangeArrowheads="1"/>
          </p:cNvSpPr>
          <p:nvPr/>
        </p:nvSpPr>
        <p:spPr bwMode="auto">
          <a:xfrm>
            <a:off x="3970339" y="8829676"/>
            <a:ext cx="3038476" cy="465137"/>
          </a:xfrm>
          <a:prstGeom prst="rect">
            <a:avLst/>
          </a:prstGeom>
          <a:noFill/>
          <a:ln w="9525">
            <a:noFill/>
            <a:miter lim="800000"/>
            <a:headEnd/>
            <a:tailEnd/>
          </a:ln>
        </p:spPr>
        <p:txBody>
          <a:bodyPr lIns="93148" tIns="46574" rIns="93148" bIns="46574" anchor="b"/>
          <a:lstStyle/>
          <a:p>
            <a:pPr algn="r" defTabSz="931699"/>
            <a:fld id="{5C64249C-EC0D-4642-B1A0-67BD97195D33}" type="slidenum">
              <a:rPr lang="en-US" sz="1100"/>
              <a:pPr algn="r" defTabSz="931699"/>
              <a:t>62</a:t>
            </a:fld>
            <a:endParaRPr lang="en-US" sz="1100"/>
          </a:p>
        </p:txBody>
      </p:sp>
      <p:sp>
        <p:nvSpPr>
          <p:cNvPr id="585734" name="Rectangle 6"/>
          <p:cNvSpPr txBox="1">
            <a:spLocks noGrp="1" noChangeArrowheads="1"/>
          </p:cNvSpPr>
          <p:nvPr/>
        </p:nvSpPr>
        <p:spPr bwMode="auto">
          <a:xfrm>
            <a:off x="0" y="8829676"/>
            <a:ext cx="3038476" cy="465137"/>
          </a:xfrm>
          <a:prstGeom prst="rect">
            <a:avLst/>
          </a:prstGeom>
          <a:noFill/>
          <a:ln w="9525">
            <a:noFill/>
            <a:miter lim="800000"/>
            <a:headEnd/>
            <a:tailEnd/>
          </a:ln>
        </p:spPr>
        <p:txBody>
          <a:bodyPr lIns="93148" tIns="46574" rIns="93148" bIns="46574" anchor="b"/>
          <a:lstStyle/>
          <a:p>
            <a:pPr defTabSz="931699"/>
            <a:r>
              <a:rPr lang="en-US" sz="1100"/>
              <a:t>www.htctu.net  *  Access to IT</a:t>
            </a:r>
          </a:p>
        </p:txBody>
      </p:sp>
      <p:sp>
        <p:nvSpPr>
          <p:cNvPr id="585735" name="Rectangle 7"/>
          <p:cNvSpPr txBox="1">
            <a:spLocks noGrp="1" noChangeArrowheads="1"/>
          </p:cNvSpPr>
          <p:nvPr/>
        </p:nvSpPr>
        <p:spPr bwMode="auto">
          <a:xfrm>
            <a:off x="3970339" y="8829676"/>
            <a:ext cx="3038476" cy="465137"/>
          </a:xfrm>
          <a:prstGeom prst="rect">
            <a:avLst/>
          </a:prstGeom>
          <a:noFill/>
          <a:ln w="9525">
            <a:noFill/>
            <a:miter lim="800000"/>
            <a:headEnd/>
            <a:tailEnd/>
          </a:ln>
        </p:spPr>
        <p:txBody>
          <a:bodyPr lIns="93148" tIns="46574" rIns="93148" bIns="46574" anchor="b"/>
          <a:lstStyle/>
          <a:p>
            <a:pPr algn="r" defTabSz="931699"/>
            <a:fld id="{D9734960-AEDD-41F0-A0B2-AD5FD008715B}" type="slidenum">
              <a:rPr lang="en-US" sz="1100"/>
              <a:pPr algn="r" defTabSz="931699"/>
              <a:t>62</a:t>
            </a:fld>
            <a:endParaRPr lang="en-US" sz="1100"/>
          </a:p>
        </p:txBody>
      </p:sp>
      <p:sp>
        <p:nvSpPr>
          <p:cNvPr id="585736" name="Rectangle 7"/>
          <p:cNvSpPr txBox="1">
            <a:spLocks noGrp="1" noChangeArrowheads="1"/>
          </p:cNvSpPr>
          <p:nvPr/>
        </p:nvSpPr>
        <p:spPr bwMode="auto">
          <a:xfrm>
            <a:off x="3970339" y="8829676"/>
            <a:ext cx="3038476" cy="465137"/>
          </a:xfrm>
          <a:prstGeom prst="rect">
            <a:avLst/>
          </a:prstGeom>
          <a:noFill/>
          <a:ln w="9525">
            <a:noFill/>
            <a:miter lim="800000"/>
            <a:headEnd/>
            <a:tailEnd/>
          </a:ln>
        </p:spPr>
        <p:txBody>
          <a:bodyPr lIns="93148" tIns="46574" rIns="93148" bIns="46574" anchor="b"/>
          <a:lstStyle/>
          <a:p>
            <a:pPr algn="r" defTabSz="931699"/>
            <a:fld id="{CC33B1B8-B513-4F40-9936-31B34AAA56DE}" type="slidenum">
              <a:rPr lang="en-US" sz="1100"/>
              <a:pPr algn="r" defTabSz="931699"/>
              <a:t>62</a:t>
            </a:fld>
            <a:endParaRPr lang="en-US" sz="1100"/>
          </a:p>
        </p:txBody>
      </p:sp>
      <p:sp>
        <p:nvSpPr>
          <p:cNvPr id="585737" name="Rectangle 2"/>
          <p:cNvSpPr>
            <a:spLocks noGrp="1" noRot="1" noChangeAspect="1" noChangeArrowheads="1" noTextEdit="1"/>
          </p:cNvSpPr>
          <p:nvPr>
            <p:ph type="sldImg"/>
          </p:nvPr>
        </p:nvSpPr>
        <p:spPr>
          <a:ln/>
        </p:spPr>
      </p:sp>
      <p:sp>
        <p:nvSpPr>
          <p:cNvPr id="58573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hdr" sz="quarter"/>
          </p:nvPr>
        </p:nvSpPr>
        <p:spPr>
          <a:ln/>
        </p:spPr>
        <p:txBody>
          <a:bodyPr/>
          <a:lstStyle/>
          <a:p>
            <a:r>
              <a:rPr lang="en-US" smtClean="0"/>
              <a:t>Illowsky / Dietrich</a:t>
            </a:r>
            <a:endParaRPr lang="en-US"/>
          </a:p>
        </p:txBody>
      </p:sp>
      <p:sp>
        <p:nvSpPr>
          <p:cNvPr id="8" name="Rectangle 3"/>
          <p:cNvSpPr>
            <a:spLocks noGrp="1" noChangeArrowheads="1"/>
          </p:cNvSpPr>
          <p:nvPr>
            <p:ph type="dt" idx="1"/>
          </p:nvPr>
        </p:nvSpPr>
        <p:spPr>
          <a:ln/>
        </p:spPr>
        <p:txBody>
          <a:bodyPr/>
          <a:lstStyle/>
          <a:p>
            <a:pPr>
              <a:defRPr/>
            </a:pPr>
            <a:r>
              <a:rPr lang="en-US" smtClean="0"/>
              <a:t>December 2015</a:t>
            </a:r>
            <a:endParaRPr lang="en-US"/>
          </a:p>
        </p:txBody>
      </p:sp>
      <p:sp>
        <p:nvSpPr>
          <p:cNvPr id="9" name="Rectangle 6"/>
          <p:cNvSpPr>
            <a:spLocks noGrp="1" noChangeArrowheads="1"/>
          </p:cNvSpPr>
          <p:nvPr>
            <p:ph type="ftr" sz="quarter" idx="4"/>
          </p:nvPr>
        </p:nvSpPr>
        <p:spPr>
          <a:ln/>
        </p:spPr>
        <p:txBody>
          <a:bodyPr/>
          <a:lstStyle/>
          <a:p>
            <a:r>
              <a:rPr lang="en-US" smtClean="0"/>
              <a:t>Math Accessibility Conference</a:t>
            </a:r>
            <a:endParaRPr lang="en-US"/>
          </a:p>
        </p:txBody>
      </p:sp>
      <p:sp>
        <p:nvSpPr>
          <p:cNvPr id="10" name="Rectangle 7"/>
          <p:cNvSpPr>
            <a:spLocks noGrp="1" noChangeArrowheads="1"/>
          </p:cNvSpPr>
          <p:nvPr>
            <p:ph type="sldNum" sz="quarter" idx="5"/>
          </p:nvPr>
        </p:nvSpPr>
        <p:spPr>
          <a:ln/>
        </p:spPr>
        <p:txBody>
          <a:bodyPr/>
          <a:lstStyle/>
          <a:p>
            <a:pPr>
              <a:defRPr/>
            </a:pPr>
            <a:fld id="{41122B1D-A308-47D8-9FCF-34DAE80DD889}" type="slidenum">
              <a:rPr lang="en-US"/>
              <a:pPr>
                <a:defRPr/>
              </a:pPr>
              <a:t>63</a:t>
            </a:fld>
            <a:endParaRPr lang="en-US"/>
          </a:p>
        </p:txBody>
      </p:sp>
      <p:sp>
        <p:nvSpPr>
          <p:cNvPr id="602113" name="Rectangle 6"/>
          <p:cNvSpPr txBox="1">
            <a:spLocks noGrp="1" noChangeArrowheads="1"/>
          </p:cNvSpPr>
          <p:nvPr/>
        </p:nvSpPr>
        <p:spPr bwMode="auto">
          <a:xfrm>
            <a:off x="1" y="8829122"/>
            <a:ext cx="3038145" cy="465743"/>
          </a:xfrm>
          <a:prstGeom prst="rect">
            <a:avLst/>
          </a:prstGeom>
          <a:noFill/>
          <a:ln w="9525">
            <a:noFill/>
            <a:miter lim="800000"/>
            <a:headEnd/>
            <a:tailEnd/>
          </a:ln>
        </p:spPr>
        <p:txBody>
          <a:bodyPr lIns="93150" tIns="46576" rIns="93150" bIns="46576" anchor="b"/>
          <a:lstStyle/>
          <a:p>
            <a:pPr defTabSz="931750"/>
            <a:r>
              <a:rPr lang="en-US" sz="1200"/>
              <a:t>www.htctu.net  *  Access to IT</a:t>
            </a:r>
          </a:p>
        </p:txBody>
      </p:sp>
      <p:sp>
        <p:nvSpPr>
          <p:cNvPr id="602114" name="Rectangle 7"/>
          <p:cNvSpPr txBox="1">
            <a:spLocks noGrp="1" noChangeArrowheads="1"/>
          </p:cNvSpPr>
          <p:nvPr/>
        </p:nvSpPr>
        <p:spPr bwMode="auto">
          <a:xfrm>
            <a:off x="3970734" y="8829122"/>
            <a:ext cx="3038145" cy="465743"/>
          </a:xfrm>
          <a:prstGeom prst="rect">
            <a:avLst/>
          </a:prstGeom>
          <a:noFill/>
          <a:ln w="9525">
            <a:noFill/>
            <a:miter lim="800000"/>
            <a:headEnd/>
            <a:tailEnd/>
          </a:ln>
        </p:spPr>
        <p:txBody>
          <a:bodyPr lIns="93150" tIns="46576" rIns="93150" bIns="46576" anchor="b"/>
          <a:lstStyle/>
          <a:p>
            <a:pPr algn="r" defTabSz="931750"/>
            <a:fld id="{4E9B3114-AC2B-430E-859F-69EF0CFF33CA}" type="slidenum">
              <a:rPr lang="en-US" sz="1200"/>
              <a:pPr algn="r" defTabSz="931750"/>
              <a:t>63</a:t>
            </a:fld>
            <a:endParaRPr lang="en-US" sz="1200"/>
          </a:p>
        </p:txBody>
      </p:sp>
      <p:sp>
        <p:nvSpPr>
          <p:cNvPr id="602115" name="Rectangle 7"/>
          <p:cNvSpPr txBox="1">
            <a:spLocks noGrp="1" noChangeArrowheads="1"/>
          </p:cNvSpPr>
          <p:nvPr/>
        </p:nvSpPr>
        <p:spPr bwMode="auto">
          <a:xfrm>
            <a:off x="3970734" y="8829122"/>
            <a:ext cx="3038145" cy="465743"/>
          </a:xfrm>
          <a:prstGeom prst="rect">
            <a:avLst/>
          </a:prstGeom>
          <a:noFill/>
          <a:ln w="9525">
            <a:noFill/>
            <a:miter lim="800000"/>
            <a:headEnd/>
            <a:tailEnd/>
          </a:ln>
        </p:spPr>
        <p:txBody>
          <a:bodyPr lIns="93150" tIns="46576" rIns="93150" bIns="46576" anchor="b"/>
          <a:lstStyle/>
          <a:p>
            <a:pPr algn="r" defTabSz="931750"/>
            <a:fld id="{5DF96DA2-FDB7-434A-AFF9-D2FEF5A9F730}" type="slidenum">
              <a:rPr lang="en-US" sz="1200"/>
              <a:pPr algn="r" defTabSz="931750"/>
              <a:t>63</a:t>
            </a:fld>
            <a:endParaRPr lang="en-US" sz="1200"/>
          </a:p>
        </p:txBody>
      </p:sp>
      <p:sp>
        <p:nvSpPr>
          <p:cNvPr id="602116" name="Rectangle 2"/>
          <p:cNvSpPr>
            <a:spLocks noGrp="1" noRot="1" noChangeAspect="1" noChangeArrowheads="1" noTextEdit="1"/>
          </p:cNvSpPr>
          <p:nvPr>
            <p:ph type="sldImg"/>
          </p:nvPr>
        </p:nvSpPr>
        <p:spPr>
          <a:ln/>
        </p:spPr>
      </p:sp>
      <p:sp>
        <p:nvSpPr>
          <p:cNvPr id="60211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hdr" sz="quarter"/>
          </p:nvPr>
        </p:nvSpPr>
        <p:spPr>
          <a:ln/>
        </p:spPr>
        <p:txBody>
          <a:bodyPr/>
          <a:lstStyle/>
          <a:p>
            <a:r>
              <a:rPr lang="en-US" smtClean="0"/>
              <a:t>Section 508 Compliance</a:t>
            </a:r>
            <a:endParaRPr lang="en-US"/>
          </a:p>
        </p:txBody>
      </p:sp>
      <p:sp>
        <p:nvSpPr>
          <p:cNvPr id="8" name="Rectangle 3"/>
          <p:cNvSpPr>
            <a:spLocks noGrp="1" noChangeArrowheads="1"/>
          </p:cNvSpPr>
          <p:nvPr>
            <p:ph type="dt" idx="1"/>
          </p:nvPr>
        </p:nvSpPr>
        <p:spPr>
          <a:ln/>
        </p:spPr>
        <p:txBody>
          <a:bodyPr/>
          <a:lstStyle/>
          <a:p>
            <a:pPr>
              <a:defRPr/>
            </a:pPr>
            <a:r>
              <a:rPr lang="en-US" smtClean="0"/>
              <a:t>December 2015</a:t>
            </a:r>
            <a:endParaRPr lang="en-US"/>
          </a:p>
        </p:txBody>
      </p:sp>
      <p:sp>
        <p:nvSpPr>
          <p:cNvPr id="9" name="Rectangle 6"/>
          <p:cNvSpPr>
            <a:spLocks noGrp="1" noChangeArrowheads="1"/>
          </p:cNvSpPr>
          <p:nvPr>
            <p:ph type="ftr" sz="quarter" idx="4"/>
          </p:nvPr>
        </p:nvSpPr>
        <p:spPr>
          <a:ln/>
        </p:spPr>
        <p:txBody>
          <a:bodyPr/>
          <a:lstStyle/>
          <a:p>
            <a:r>
              <a:rPr lang="en-US" smtClean="0"/>
              <a:t>www.htctu.net</a:t>
            </a:r>
            <a:endParaRPr lang="en-US"/>
          </a:p>
        </p:txBody>
      </p:sp>
      <p:sp>
        <p:nvSpPr>
          <p:cNvPr id="10" name="Rectangle 7"/>
          <p:cNvSpPr>
            <a:spLocks noGrp="1" noChangeArrowheads="1"/>
          </p:cNvSpPr>
          <p:nvPr>
            <p:ph type="sldNum" sz="quarter" idx="5"/>
          </p:nvPr>
        </p:nvSpPr>
        <p:spPr>
          <a:ln/>
        </p:spPr>
        <p:txBody>
          <a:bodyPr/>
          <a:lstStyle/>
          <a:p>
            <a:pPr>
              <a:defRPr/>
            </a:pPr>
            <a:fld id="{C29FD2FC-1874-45E9-94A3-9982E4EA0453}" type="slidenum">
              <a:rPr lang="en-US"/>
              <a:pPr>
                <a:defRPr/>
              </a:pPr>
              <a:t>77</a:t>
            </a:fld>
            <a:endParaRPr lang="en-US"/>
          </a:p>
        </p:txBody>
      </p:sp>
      <p:sp>
        <p:nvSpPr>
          <p:cNvPr id="610305" name="Rectangle 6"/>
          <p:cNvSpPr txBox="1">
            <a:spLocks noGrp="1" noChangeArrowheads="1"/>
          </p:cNvSpPr>
          <p:nvPr/>
        </p:nvSpPr>
        <p:spPr bwMode="auto">
          <a:xfrm>
            <a:off x="0" y="8829121"/>
            <a:ext cx="3038145" cy="465743"/>
          </a:xfrm>
          <a:prstGeom prst="rect">
            <a:avLst/>
          </a:prstGeom>
          <a:noFill/>
          <a:ln w="9525">
            <a:noFill/>
            <a:miter lim="800000"/>
            <a:headEnd/>
            <a:tailEnd/>
          </a:ln>
        </p:spPr>
        <p:txBody>
          <a:bodyPr lIns="93164" tIns="46582" rIns="93164" bIns="46582" anchor="b"/>
          <a:lstStyle/>
          <a:p>
            <a:pPr defTabSz="931887"/>
            <a:r>
              <a:rPr lang="en-US" sz="1200"/>
              <a:t>www.htctu.net  *  Access to IT</a:t>
            </a:r>
          </a:p>
        </p:txBody>
      </p:sp>
      <p:sp>
        <p:nvSpPr>
          <p:cNvPr id="610306" name="Rectangle 7"/>
          <p:cNvSpPr txBox="1">
            <a:spLocks noGrp="1" noChangeArrowheads="1"/>
          </p:cNvSpPr>
          <p:nvPr/>
        </p:nvSpPr>
        <p:spPr bwMode="auto">
          <a:xfrm>
            <a:off x="3970734" y="8829121"/>
            <a:ext cx="3038145" cy="465743"/>
          </a:xfrm>
          <a:prstGeom prst="rect">
            <a:avLst/>
          </a:prstGeom>
          <a:noFill/>
          <a:ln w="9525">
            <a:noFill/>
            <a:miter lim="800000"/>
            <a:headEnd/>
            <a:tailEnd/>
          </a:ln>
        </p:spPr>
        <p:txBody>
          <a:bodyPr lIns="93164" tIns="46582" rIns="93164" bIns="46582" anchor="b"/>
          <a:lstStyle/>
          <a:p>
            <a:pPr algn="r" defTabSz="931887"/>
            <a:fld id="{D823AAC8-3C4D-4C59-BBB8-CDD4DA7B331E}" type="slidenum">
              <a:rPr lang="en-US" sz="1200"/>
              <a:pPr algn="r" defTabSz="931887"/>
              <a:t>77</a:t>
            </a:fld>
            <a:endParaRPr lang="en-US" sz="1200"/>
          </a:p>
        </p:txBody>
      </p:sp>
      <p:sp>
        <p:nvSpPr>
          <p:cNvPr id="610307" name="Rectangle 7"/>
          <p:cNvSpPr txBox="1">
            <a:spLocks noGrp="1" noChangeArrowheads="1"/>
          </p:cNvSpPr>
          <p:nvPr/>
        </p:nvSpPr>
        <p:spPr bwMode="auto">
          <a:xfrm>
            <a:off x="3970734" y="8829121"/>
            <a:ext cx="3038145" cy="465743"/>
          </a:xfrm>
          <a:prstGeom prst="rect">
            <a:avLst/>
          </a:prstGeom>
          <a:noFill/>
          <a:ln w="9525">
            <a:noFill/>
            <a:miter lim="800000"/>
            <a:headEnd/>
            <a:tailEnd/>
          </a:ln>
        </p:spPr>
        <p:txBody>
          <a:bodyPr lIns="93150" tIns="46576" rIns="93150" bIns="46576" anchor="b"/>
          <a:lstStyle/>
          <a:p>
            <a:pPr algn="r" defTabSz="930356"/>
            <a:fld id="{9CE2F8AF-CB5C-4C26-9AE9-EB00118DB77A}" type="slidenum">
              <a:rPr lang="en-US" sz="1200"/>
              <a:pPr algn="r" defTabSz="930356"/>
              <a:t>77</a:t>
            </a:fld>
            <a:endParaRPr lang="en-US" sz="1200"/>
          </a:p>
        </p:txBody>
      </p:sp>
      <p:sp>
        <p:nvSpPr>
          <p:cNvPr id="610308" name="Rectangle 2"/>
          <p:cNvSpPr>
            <a:spLocks noGrp="1" noRot="1" noChangeAspect="1" noChangeArrowheads="1" noTextEdit="1"/>
          </p:cNvSpPr>
          <p:nvPr>
            <p:ph type="sldImg"/>
          </p:nvPr>
        </p:nvSpPr>
        <p:spPr>
          <a:ln/>
        </p:spPr>
      </p:sp>
      <p:sp>
        <p:nvSpPr>
          <p:cNvPr id="610309" name="Rectangle 3"/>
          <p:cNvSpPr>
            <a:spLocks noGrp="1" noChangeArrowheads="1"/>
          </p:cNvSpPr>
          <p:nvPr>
            <p:ph type="body" idx="1"/>
          </p:nvPr>
        </p:nvSpPr>
        <p:spPr>
          <a:noFill/>
          <a:ln/>
        </p:spPr>
        <p:txBody>
          <a:bodyPr lIns="93150" tIns="46576" rIns="93150" bIns="46576"/>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hdr" sz="quarter"/>
          </p:nvPr>
        </p:nvSpPr>
        <p:spPr>
          <a:ln/>
        </p:spPr>
        <p:txBody>
          <a:bodyPr/>
          <a:lstStyle/>
          <a:p>
            <a:r>
              <a:rPr lang="en-US" smtClean="0"/>
              <a:t>Section 508 Compliance</a:t>
            </a:r>
            <a:endParaRPr lang="en-US"/>
          </a:p>
        </p:txBody>
      </p:sp>
      <p:sp>
        <p:nvSpPr>
          <p:cNvPr id="8" name="Rectangle 3"/>
          <p:cNvSpPr>
            <a:spLocks noGrp="1" noChangeArrowheads="1"/>
          </p:cNvSpPr>
          <p:nvPr>
            <p:ph type="dt" idx="1"/>
          </p:nvPr>
        </p:nvSpPr>
        <p:spPr>
          <a:ln/>
        </p:spPr>
        <p:txBody>
          <a:bodyPr/>
          <a:lstStyle/>
          <a:p>
            <a:pPr>
              <a:defRPr/>
            </a:pPr>
            <a:r>
              <a:rPr lang="en-US" smtClean="0"/>
              <a:t>December 2015</a:t>
            </a:r>
            <a:endParaRPr lang="en-US"/>
          </a:p>
        </p:txBody>
      </p:sp>
      <p:sp>
        <p:nvSpPr>
          <p:cNvPr id="9" name="Rectangle 6"/>
          <p:cNvSpPr>
            <a:spLocks noGrp="1" noChangeArrowheads="1"/>
          </p:cNvSpPr>
          <p:nvPr>
            <p:ph type="ftr" sz="quarter" idx="4"/>
          </p:nvPr>
        </p:nvSpPr>
        <p:spPr>
          <a:ln/>
        </p:spPr>
        <p:txBody>
          <a:bodyPr/>
          <a:lstStyle/>
          <a:p>
            <a:r>
              <a:rPr lang="en-US" smtClean="0"/>
              <a:t>www.htctu.net</a:t>
            </a:r>
            <a:endParaRPr lang="en-US"/>
          </a:p>
        </p:txBody>
      </p:sp>
      <p:sp>
        <p:nvSpPr>
          <p:cNvPr id="10" name="Rectangle 7"/>
          <p:cNvSpPr>
            <a:spLocks noGrp="1" noChangeArrowheads="1"/>
          </p:cNvSpPr>
          <p:nvPr>
            <p:ph type="sldNum" sz="quarter" idx="5"/>
          </p:nvPr>
        </p:nvSpPr>
        <p:spPr>
          <a:ln/>
        </p:spPr>
        <p:txBody>
          <a:bodyPr/>
          <a:lstStyle/>
          <a:p>
            <a:pPr>
              <a:defRPr/>
            </a:pPr>
            <a:fld id="{F95AEC4B-B2F4-48CC-88F9-69F091F5F110}" type="slidenum">
              <a:rPr lang="en-US"/>
              <a:pPr>
                <a:defRPr/>
              </a:pPr>
              <a:t>78</a:t>
            </a:fld>
            <a:endParaRPr lang="en-US"/>
          </a:p>
        </p:txBody>
      </p:sp>
      <p:sp>
        <p:nvSpPr>
          <p:cNvPr id="612353" name="Rectangle 6"/>
          <p:cNvSpPr txBox="1">
            <a:spLocks noGrp="1" noChangeArrowheads="1"/>
          </p:cNvSpPr>
          <p:nvPr/>
        </p:nvSpPr>
        <p:spPr bwMode="auto">
          <a:xfrm>
            <a:off x="0" y="8829121"/>
            <a:ext cx="3038145" cy="465743"/>
          </a:xfrm>
          <a:prstGeom prst="rect">
            <a:avLst/>
          </a:prstGeom>
          <a:noFill/>
          <a:ln w="9525">
            <a:noFill/>
            <a:miter lim="800000"/>
            <a:headEnd/>
            <a:tailEnd/>
          </a:ln>
        </p:spPr>
        <p:txBody>
          <a:bodyPr lIns="93164" tIns="46582" rIns="93164" bIns="46582" anchor="b"/>
          <a:lstStyle/>
          <a:p>
            <a:pPr defTabSz="931887"/>
            <a:r>
              <a:rPr lang="en-US" sz="1200"/>
              <a:t>www.htctu.net  *  Access to IT</a:t>
            </a:r>
          </a:p>
        </p:txBody>
      </p:sp>
      <p:sp>
        <p:nvSpPr>
          <p:cNvPr id="612354" name="Rectangle 7"/>
          <p:cNvSpPr txBox="1">
            <a:spLocks noGrp="1" noChangeArrowheads="1"/>
          </p:cNvSpPr>
          <p:nvPr/>
        </p:nvSpPr>
        <p:spPr bwMode="auto">
          <a:xfrm>
            <a:off x="3970734" y="8829121"/>
            <a:ext cx="3038145" cy="465743"/>
          </a:xfrm>
          <a:prstGeom prst="rect">
            <a:avLst/>
          </a:prstGeom>
          <a:noFill/>
          <a:ln w="9525">
            <a:noFill/>
            <a:miter lim="800000"/>
            <a:headEnd/>
            <a:tailEnd/>
          </a:ln>
        </p:spPr>
        <p:txBody>
          <a:bodyPr lIns="93164" tIns="46582" rIns="93164" bIns="46582" anchor="b"/>
          <a:lstStyle/>
          <a:p>
            <a:pPr algn="r" defTabSz="931887"/>
            <a:fld id="{5BEAAA4C-1C51-479A-9E02-9AFA1BBFC0C4}" type="slidenum">
              <a:rPr lang="en-US" sz="1200"/>
              <a:pPr algn="r" defTabSz="931887"/>
              <a:t>78</a:t>
            </a:fld>
            <a:endParaRPr lang="en-US" sz="1200"/>
          </a:p>
        </p:txBody>
      </p:sp>
      <p:sp>
        <p:nvSpPr>
          <p:cNvPr id="612355" name="Rectangle 7"/>
          <p:cNvSpPr txBox="1">
            <a:spLocks noGrp="1" noChangeArrowheads="1"/>
          </p:cNvSpPr>
          <p:nvPr/>
        </p:nvSpPr>
        <p:spPr bwMode="auto">
          <a:xfrm>
            <a:off x="3970734" y="8829121"/>
            <a:ext cx="3038145" cy="465743"/>
          </a:xfrm>
          <a:prstGeom prst="rect">
            <a:avLst/>
          </a:prstGeom>
          <a:noFill/>
          <a:ln w="9525">
            <a:noFill/>
            <a:miter lim="800000"/>
            <a:headEnd/>
            <a:tailEnd/>
          </a:ln>
        </p:spPr>
        <p:txBody>
          <a:bodyPr lIns="93150" tIns="46576" rIns="93150" bIns="46576" anchor="b"/>
          <a:lstStyle/>
          <a:p>
            <a:pPr algn="r" defTabSz="930356"/>
            <a:fld id="{EC177B2E-7ADB-431E-BD08-6982B126EBC7}" type="slidenum">
              <a:rPr lang="en-US" sz="1200"/>
              <a:pPr algn="r" defTabSz="930356"/>
              <a:t>78</a:t>
            </a:fld>
            <a:endParaRPr lang="en-US" sz="1200"/>
          </a:p>
        </p:txBody>
      </p:sp>
      <p:sp>
        <p:nvSpPr>
          <p:cNvPr id="612356" name="Rectangle 2"/>
          <p:cNvSpPr>
            <a:spLocks noGrp="1" noRot="1" noChangeAspect="1" noChangeArrowheads="1" noTextEdit="1"/>
          </p:cNvSpPr>
          <p:nvPr>
            <p:ph type="sldImg"/>
          </p:nvPr>
        </p:nvSpPr>
        <p:spPr>
          <a:ln/>
        </p:spPr>
      </p:sp>
      <p:sp>
        <p:nvSpPr>
          <p:cNvPr id="612357" name="Rectangle 3"/>
          <p:cNvSpPr>
            <a:spLocks noGrp="1" noChangeArrowheads="1"/>
          </p:cNvSpPr>
          <p:nvPr>
            <p:ph type="body" idx="1"/>
          </p:nvPr>
        </p:nvSpPr>
        <p:spPr>
          <a:noFill/>
          <a:ln/>
        </p:spPr>
        <p:txBody>
          <a:bodyPr lIns="93150" tIns="46576" rIns="93150" bIns="46576"/>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hdr" sz="quarter"/>
          </p:nvPr>
        </p:nvSpPr>
        <p:spPr>
          <a:ln/>
        </p:spPr>
        <p:txBody>
          <a:bodyPr/>
          <a:lstStyle/>
          <a:p>
            <a:r>
              <a:rPr lang="en-US" smtClean="0"/>
              <a:t>Section 508 Compliance</a:t>
            </a:r>
            <a:endParaRPr lang="en-US"/>
          </a:p>
        </p:txBody>
      </p:sp>
      <p:sp>
        <p:nvSpPr>
          <p:cNvPr id="8" name="Rectangle 3"/>
          <p:cNvSpPr>
            <a:spLocks noGrp="1" noChangeArrowheads="1"/>
          </p:cNvSpPr>
          <p:nvPr>
            <p:ph type="dt" idx="1"/>
          </p:nvPr>
        </p:nvSpPr>
        <p:spPr>
          <a:ln/>
        </p:spPr>
        <p:txBody>
          <a:bodyPr/>
          <a:lstStyle/>
          <a:p>
            <a:pPr>
              <a:defRPr/>
            </a:pPr>
            <a:r>
              <a:rPr lang="en-US" smtClean="0"/>
              <a:t>December 2015</a:t>
            </a:r>
            <a:endParaRPr lang="en-US"/>
          </a:p>
        </p:txBody>
      </p:sp>
      <p:sp>
        <p:nvSpPr>
          <p:cNvPr id="9" name="Rectangle 6"/>
          <p:cNvSpPr>
            <a:spLocks noGrp="1" noChangeArrowheads="1"/>
          </p:cNvSpPr>
          <p:nvPr>
            <p:ph type="ftr" sz="quarter" idx="4"/>
          </p:nvPr>
        </p:nvSpPr>
        <p:spPr>
          <a:ln/>
        </p:spPr>
        <p:txBody>
          <a:bodyPr/>
          <a:lstStyle/>
          <a:p>
            <a:r>
              <a:rPr lang="en-US" smtClean="0"/>
              <a:t>www.htctu.net</a:t>
            </a:r>
            <a:endParaRPr lang="en-US"/>
          </a:p>
        </p:txBody>
      </p:sp>
      <p:sp>
        <p:nvSpPr>
          <p:cNvPr id="10" name="Rectangle 7"/>
          <p:cNvSpPr>
            <a:spLocks noGrp="1" noChangeArrowheads="1"/>
          </p:cNvSpPr>
          <p:nvPr>
            <p:ph type="sldNum" sz="quarter" idx="5"/>
          </p:nvPr>
        </p:nvSpPr>
        <p:spPr>
          <a:ln/>
        </p:spPr>
        <p:txBody>
          <a:bodyPr/>
          <a:lstStyle/>
          <a:p>
            <a:pPr>
              <a:defRPr/>
            </a:pPr>
            <a:fld id="{E919698F-CF9F-4C22-A866-2EC3D326B844}" type="slidenum">
              <a:rPr lang="en-US"/>
              <a:pPr>
                <a:defRPr/>
              </a:pPr>
              <a:t>79</a:t>
            </a:fld>
            <a:endParaRPr lang="en-US"/>
          </a:p>
        </p:txBody>
      </p:sp>
      <p:sp>
        <p:nvSpPr>
          <p:cNvPr id="614401" name="Rectangle 6"/>
          <p:cNvSpPr txBox="1">
            <a:spLocks noGrp="1" noChangeArrowheads="1"/>
          </p:cNvSpPr>
          <p:nvPr/>
        </p:nvSpPr>
        <p:spPr bwMode="auto">
          <a:xfrm>
            <a:off x="0" y="8829121"/>
            <a:ext cx="3038145" cy="465743"/>
          </a:xfrm>
          <a:prstGeom prst="rect">
            <a:avLst/>
          </a:prstGeom>
          <a:noFill/>
          <a:ln w="9525">
            <a:noFill/>
            <a:miter lim="800000"/>
            <a:headEnd/>
            <a:tailEnd/>
          </a:ln>
        </p:spPr>
        <p:txBody>
          <a:bodyPr lIns="93164" tIns="46582" rIns="93164" bIns="46582" anchor="b"/>
          <a:lstStyle/>
          <a:p>
            <a:pPr defTabSz="931887"/>
            <a:r>
              <a:rPr lang="en-US" sz="1200"/>
              <a:t>www.htctu.net  *  Access to IT</a:t>
            </a:r>
          </a:p>
        </p:txBody>
      </p:sp>
      <p:sp>
        <p:nvSpPr>
          <p:cNvPr id="614402" name="Rectangle 7"/>
          <p:cNvSpPr txBox="1">
            <a:spLocks noGrp="1" noChangeArrowheads="1"/>
          </p:cNvSpPr>
          <p:nvPr/>
        </p:nvSpPr>
        <p:spPr bwMode="auto">
          <a:xfrm>
            <a:off x="3970734" y="8829121"/>
            <a:ext cx="3038145" cy="465743"/>
          </a:xfrm>
          <a:prstGeom prst="rect">
            <a:avLst/>
          </a:prstGeom>
          <a:noFill/>
          <a:ln w="9525">
            <a:noFill/>
            <a:miter lim="800000"/>
            <a:headEnd/>
            <a:tailEnd/>
          </a:ln>
        </p:spPr>
        <p:txBody>
          <a:bodyPr lIns="93164" tIns="46582" rIns="93164" bIns="46582" anchor="b"/>
          <a:lstStyle/>
          <a:p>
            <a:pPr algn="r" defTabSz="931887"/>
            <a:fld id="{A23A8884-1BE3-4807-AC03-15E2C3255B7E}" type="slidenum">
              <a:rPr lang="en-US" sz="1200"/>
              <a:pPr algn="r" defTabSz="931887"/>
              <a:t>79</a:t>
            </a:fld>
            <a:endParaRPr lang="en-US" sz="1200"/>
          </a:p>
        </p:txBody>
      </p:sp>
      <p:sp>
        <p:nvSpPr>
          <p:cNvPr id="614403" name="Rectangle 7"/>
          <p:cNvSpPr txBox="1">
            <a:spLocks noGrp="1" noChangeArrowheads="1"/>
          </p:cNvSpPr>
          <p:nvPr/>
        </p:nvSpPr>
        <p:spPr bwMode="auto">
          <a:xfrm>
            <a:off x="3970734" y="8829121"/>
            <a:ext cx="3038145" cy="465743"/>
          </a:xfrm>
          <a:prstGeom prst="rect">
            <a:avLst/>
          </a:prstGeom>
          <a:noFill/>
          <a:ln w="9525">
            <a:noFill/>
            <a:miter lim="800000"/>
            <a:headEnd/>
            <a:tailEnd/>
          </a:ln>
        </p:spPr>
        <p:txBody>
          <a:bodyPr lIns="93150" tIns="46576" rIns="93150" bIns="46576" anchor="b"/>
          <a:lstStyle/>
          <a:p>
            <a:pPr algn="r" defTabSz="930356"/>
            <a:fld id="{052D58F7-8021-42FC-A929-3B9C36E29232}" type="slidenum">
              <a:rPr lang="en-US" sz="1200"/>
              <a:pPr algn="r" defTabSz="930356"/>
              <a:t>79</a:t>
            </a:fld>
            <a:endParaRPr lang="en-US" sz="1200"/>
          </a:p>
        </p:txBody>
      </p:sp>
      <p:sp>
        <p:nvSpPr>
          <p:cNvPr id="614404" name="Rectangle 2"/>
          <p:cNvSpPr>
            <a:spLocks noGrp="1" noRot="1" noChangeAspect="1" noChangeArrowheads="1" noTextEdit="1"/>
          </p:cNvSpPr>
          <p:nvPr>
            <p:ph type="sldImg"/>
          </p:nvPr>
        </p:nvSpPr>
        <p:spPr>
          <a:ln/>
        </p:spPr>
      </p:sp>
      <p:sp>
        <p:nvSpPr>
          <p:cNvPr id="614405" name="Rectangle 3"/>
          <p:cNvSpPr>
            <a:spLocks noGrp="1" noChangeArrowheads="1"/>
          </p:cNvSpPr>
          <p:nvPr>
            <p:ph type="body" idx="1"/>
          </p:nvPr>
        </p:nvSpPr>
        <p:spPr>
          <a:noFill/>
          <a:ln/>
        </p:spPr>
        <p:txBody>
          <a:bodyPr lIns="93150" tIns="46576" rIns="93150" bIns="46576"/>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www.htctu.net  *  Access to IT</a:t>
            </a:r>
          </a:p>
        </p:txBody>
      </p:sp>
      <p:sp>
        <p:nvSpPr>
          <p:cNvPr id="5" name="Rectangle 7"/>
          <p:cNvSpPr>
            <a:spLocks noGrp="1" noChangeArrowheads="1"/>
          </p:cNvSpPr>
          <p:nvPr>
            <p:ph type="sldNum" sz="quarter" idx="5"/>
          </p:nvPr>
        </p:nvSpPr>
        <p:spPr>
          <a:ln/>
        </p:spPr>
        <p:txBody>
          <a:bodyPr/>
          <a:lstStyle/>
          <a:p>
            <a:fld id="{AB80D1AD-FEA5-49C1-8C1E-1499C0F93B54}" type="slidenum">
              <a:rPr lang="en-US"/>
              <a:pPr/>
              <a:t>81</a:t>
            </a:fld>
            <a:endParaRPr lang="en-US"/>
          </a:p>
        </p:txBody>
      </p:sp>
      <p:sp>
        <p:nvSpPr>
          <p:cNvPr id="635905" name="Rectangle 2"/>
          <p:cNvSpPr>
            <a:spLocks noGrp="1" noRot="1" noChangeAspect="1" noChangeArrowheads="1" noTextEdit="1"/>
          </p:cNvSpPr>
          <p:nvPr>
            <p:ph type="sldImg"/>
          </p:nvPr>
        </p:nvSpPr>
        <p:spPr>
          <a:ln/>
        </p:spPr>
      </p:sp>
      <p:sp>
        <p:nvSpPr>
          <p:cNvPr id="635906"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hdr" sz="quarter"/>
          </p:nvPr>
        </p:nvSpPr>
        <p:spPr>
          <a:ln/>
        </p:spPr>
        <p:txBody>
          <a:bodyPr/>
          <a:lstStyle/>
          <a:p>
            <a:r>
              <a:rPr lang="en-US" smtClean="0"/>
              <a:t>Section 508 Compliance</a:t>
            </a:r>
            <a:endParaRPr lang="en-US"/>
          </a:p>
        </p:txBody>
      </p:sp>
      <p:sp>
        <p:nvSpPr>
          <p:cNvPr id="7" name="Rectangle 3"/>
          <p:cNvSpPr>
            <a:spLocks noGrp="1" noChangeArrowheads="1"/>
          </p:cNvSpPr>
          <p:nvPr>
            <p:ph type="dt" idx="1"/>
          </p:nvPr>
        </p:nvSpPr>
        <p:spPr>
          <a:ln/>
        </p:spPr>
        <p:txBody>
          <a:bodyPr/>
          <a:lstStyle/>
          <a:p>
            <a:pPr>
              <a:defRPr/>
            </a:pPr>
            <a:r>
              <a:rPr lang="en-US" smtClean="0"/>
              <a:t>December 2015</a:t>
            </a:r>
            <a:endParaRPr lang="en-US"/>
          </a:p>
        </p:txBody>
      </p:sp>
      <p:sp>
        <p:nvSpPr>
          <p:cNvPr id="8" name="Rectangle 6"/>
          <p:cNvSpPr>
            <a:spLocks noGrp="1" noChangeArrowheads="1"/>
          </p:cNvSpPr>
          <p:nvPr>
            <p:ph type="ftr" sz="quarter" idx="4"/>
          </p:nvPr>
        </p:nvSpPr>
        <p:spPr>
          <a:ln/>
        </p:spPr>
        <p:txBody>
          <a:bodyPr/>
          <a:lstStyle/>
          <a:p>
            <a:r>
              <a:rPr lang="en-US" smtClean="0"/>
              <a:t>www.htctu.net</a:t>
            </a:r>
            <a:endParaRPr lang="en-US"/>
          </a:p>
        </p:txBody>
      </p:sp>
      <p:sp>
        <p:nvSpPr>
          <p:cNvPr id="9" name="Rectangle 7"/>
          <p:cNvSpPr>
            <a:spLocks noGrp="1" noChangeArrowheads="1"/>
          </p:cNvSpPr>
          <p:nvPr>
            <p:ph type="sldNum" sz="quarter" idx="5"/>
          </p:nvPr>
        </p:nvSpPr>
        <p:spPr>
          <a:ln/>
        </p:spPr>
        <p:txBody>
          <a:bodyPr/>
          <a:lstStyle/>
          <a:p>
            <a:pPr>
              <a:defRPr/>
            </a:pPr>
            <a:fld id="{3CE7778E-8B81-4957-972D-DCEEFD5F8C8F}" type="slidenum">
              <a:rPr lang="en-US"/>
              <a:pPr>
                <a:defRPr/>
              </a:pPr>
              <a:t>82</a:t>
            </a:fld>
            <a:endParaRPr lang="en-US"/>
          </a:p>
        </p:txBody>
      </p:sp>
      <p:sp>
        <p:nvSpPr>
          <p:cNvPr id="626689" name="Rectangle 6"/>
          <p:cNvSpPr txBox="1">
            <a:spLocks noGrp="1" noChangeArrowheads="1"/>
          </p:cNvSpPr>
          <p:nvPr/>
        </p:nvSpPr>
        <p:spPr bwMode="auto">
          <a:xfrm>
            <a:off x="0" y="8829121"/>
            <a:ext cx="3038145" cy="465743"/>
          </a:xfrm>
          <a:prstGeom prst="rect">
            <a:avLst/>
          </a:prstGeom>
          <a:noFill/>
          <a:ln w="9525">
            <a:noFill/>
            <a:miter lim="800000"/>
            <a:headEnd/>
            <a:tailEnd/>
          </a:ln>
        </p:spPr>
        <p:txBody>
          <a:bodyPr lIns="93164" tIns="46582" rIns="93164" bIns="46582" anchor="b"/>
          <a:lstStyle/>
          <a:p>
            <a:pPr defTabSz="931887"/>
            <a:r>
              <a:rPr lang="en-US" sz="1200"/>
              <a:t>www.htctu.net  *  Access to IT</a:t>
            </a:r>
          </a:p>
        </p:txBody>
      </p:sp>
      <p:sp>
        <p:nvSpPr>
          <p:cNvPr id="626690" name="Rectangle 7"/>
          <p:cNvSpPr txBox="1">
            <a:spLocks noGrp="1" noChangeArrowheads="1"/>
          </p:cNvSpPr>
          <p:nvPr/>
        </p:nvSpPr>
        <p:spPr bwMode="auto">
          <a:xfrm>
            <a:off x="3970734" y="8829121"/>
            <a:ext cx="3038145" cy="465743"/>
          </a:xfrm>
          <a:prstGeom prst="rect">
            <a:avLst/>
          </a:prstGeom>
          <a:noFill/>
          <a:ln w="9525">
            <a:noFill/>
            <a:miter lim="800000"/>
            <a:headEnd/>
            <a:tailEnd/>
          </a:ln>
        </p:spPr>
        <p:txBody>
          <a:bodyPr lIns="93164" tIns="46582" rIns="93164" bIns="46582" anchor="b"/>
          <a:lstStyle/>
          <a:p>
            <a:pPr algn="r" defTabSz="931887"/>
            <a:fld id="{71F0CC40-0CA5-4D59-B90A-1CCE413868A1}" type="slidenum">
              <a:rPr lang="en-US" sz="1200"/>
              <a:pPr algn="r" defTabSz="931887"/>
              <a:t>82</a:t>
            </a:fld>
            <a:endParaRPr lang="en-US" sz="1200"/>
          </a:p>
        </p:txBody>
      </p:sp>
      <p:sp>
        <p:nvSpPr>
          <p:cNvPr id="626691" name="Rectangle 2"/>
          <p:cNvSpPr>
            <a:spLocks noGrp="1" noRot="1" noChangeAspect="1" noChangeArrowheads="1" noTextEdit="1"/>
          </p:cNvSpPr>
          <p:nvPr>
            <p:ph type="sldImg"/>
          </p:nvPr>
        </p:nvSpPr>
        <p:spPr>
          <a:ln/>
        </p:spPr>
      </p:sp>
      <p:sp>
        <p:nvSpPr>
          <p:cNvPr id="6266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hdr" sz="quarter"/>
          </p:nvPr>
        </p:nvSpPr>
        <p:spPr>
          <a:ln/>
        </p:spPr>
        <p:txBody>
          <a:bodyPr/>
          <a:lstStyle/>
          <a:p>
            <a:r>
              <a:rPr lang="en-US" smtClean="0"/>
              <a:t>Section 508 Compliance</a:t>
            </a:r>
            <a:endParaRPr lang="en-US"/>
          </a:p>
        </p:txBody>
      </p:sp>
      <p:sp>
        <p:nvSpPr>
          <p:cNvPr id="7" name="Rectangle 3"/>
          <p:cNvSpPr>
            <a:spLocks noGrp="1" noChangeArrowheads="1"/>
          </p:cNvSpPr>
          <p:nvPr>
            <p:ph type="dt" idx="1"/>
          </p:nvPr>
        </p:nvSpPr>
        <p:spPr>
          <a:ln/>
        </p:spPr>
        <p:txBody>
          <a:bodyPr/>
          <a:lstStyle/>
          <a:p>
            <a:pPr>
              <a:defRPr/>
            </a:pPr>
            <a:r>
              <a:rPr lang="en-US" smtClean="0"/>
              <a:t>December 2015</a:t>
            </a:r>
            <a:endParaRPr lang="en-US"/>
          </a:p>
        </p:txBody>
      </p:sp>
      <p:sp>
        <p:nvSpPr>
          <p:cNvPr id="8" name="Rectangle 6"/>
          <p:cNvSpPr>
            <a:spLocks noGrp="1" noChangeArrowheads="1"/>
          </p:cNvSpPr>
          <p:nvPr>
            <p:ph type="ftr" sz="quarter" idx="4"/>
          </p:nvPr>
        </p:nvSpPr>
        <p:spPr>
          <a:ln/>
        </p:spPr>
        <p:txBody>
          <a:bodyPr/>
          <a:lstStyle/>
          <a:p>
            <a:r>
              <a:rPr lang="en-US" smtClean="0"/>
              <a:t>www.htctu.net</a:t>
            </a:r>
            <a:endParaRPr lang="en-US"/>
          </a:p>
        </p:txBody>
      </p:sp>
      <p:sp>
        <p:nvSpPr>
          <p:cNvPr id="9" name="Rectangle 7"/>
          <p:cNvSpPr>
            <a:spLocks noGrp="1" noChangeArrowheads="1"/>
          </p:cNvSpPr>
          <p:nvPr>
            <p:ph type="sldNum" sz="quarter" idx="5"/>
          </p:nvPr>
        </p:nvSpPr>
        <p:spPr>
          <a:ln/>
        </p:spPr>
        <p:txBody>
          <a:bodyPr/>
          <a:lstStyle/>
          <a:p>
            <a:pPr>
              <a:defRPr/>
            </a:pPr>
            <a:fld id="{90EE8FE9-24ED-4C10-9FD4-EEE80FC39E3E}" type="slidenum">
              <a:rPr lang="en-US"/>
              <a:pPr>
                <a:defRPr/>
              </a:pPr>
              <a:t>26</a:t>
            </a:fld>
            <a:endParaRPr lang="en-US"/>
          </a:p>
        </p:txBody>
      </p:sp>
      <p:sp>
        <p:nvSpPr>
          <p:cNvPr id="40961" name="Rectangle 6"/>
          <p:cNvSpPr txBox="1">
            <a:spLocks noGrp="1" noChangeArrowheads="1"/>
          </p:cNvSpPr>
          <p:nvPr/>
        </p:nvSpPr>
        <p:spPr bwMode="auto">
          <a:xfrm>
            <a:off x="0" y="8829121"/>
            <a:ext cx="3038145" cy="465743"/>
          </a:xfrm>
          <a:prstGeom prst="rect">
            <a:avLst/>
          </a:prstGeom>
          <a:noFill/>
          <a:ln w="9525">
            <a:noFill/>
            <a:miter lim="800000"/>
            <a:headEnd/>
            <a:tailEnd/>
          </a:ln>
        </p:spPr>
        <p:txBody>
          <a:bodyPr lIns="93164" tIns="46582" rIns="93164" bIns="46582" anchor="b"/>
          <a:lstStyle/>
          <a:p>
            <a:pPr defTabSz="931887"/>
            <a:r>
              <a:rPr lang="en-US" sz="1200"/>
              <a:t>www.htctu.net  *  Access to IT</a:t>
            </a:r>
          </a:p>
        </p:txBody>
      </p:sp>
      <p:sp>
        <p:nvSpPr>
          <p:cNvPr id="40962" name="Rectangle 7"/>
          <p:cNvSpPr txBox="1">
            <a:spLocks noGrp="1" noChangeArrowheads="1"/>
          </p:cNvSpPr>
          <p:nvPr/>
        </p:nvSpPr>
        <p:spPr bwMode="auto">
          <a:xfrm>
            <a:off x="3970734" y="8829121"/>
            <a:ext cx="3038145" cy="465743"/>
          </a:xfrm>
          <a:prstGeom prst="rect">
            <a:avLst/>
          </a:prstGeom>
          <a:noFill/>
          <a:ln w="9525">
            <a:noFill/>
            <a:miter lim="800000"/>
            <a:headEnd/>
            <a:tailEnd/>
          </a:ln>
        </p:spPr>
        <p:txBody>
          <a:bodyPr lIns="93164" tIns="46582" rIns="93164" bIns="46582" anchor="b"/>
          <a:lstStyle/>
          <a:p>
            <a:pPr algn="r" defTabSz="931887"/>
            <a:fld id="{28C996F3-3CA6-41DF-8015-99A72CD232D4}" type="slidenum">
              <a:rPr lang="en-US" sz="1200"/>
              <a:pPr algn="r" defTabSz="931887"/>
              <a:t>26</a:t>
            </a:fld>
            <a:endParaRPr 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Section 508 Compliance</a:t>
            </a:r>
            <a:endParaRPr lang="en-US"/>
          </a:p>
        </p:txBody>
      </p:sp>
      <p:sp>
        <p:nvSpPr>
          <p:cNvPr id="5" name="Date Placeholder 4"/>
          <p:cNvSpPr>
            <a:spLocks noGrp="1"/>
          </p:cNvSpPr>
          <p:nvPr>
            <p:ph type="dt" idx="11"/>
          </p:nvPr>
        </p:nvSpPr>
        <p:spPr/>
        <p:txBody>
          <a:bodyPr/>
          <a:lstStyle/>
          <a:p>
            <a:pPr>
              <a:defRPr/>
            </a:pPr>
            <a:r>
              <a:rPr lang="en-US" smtClean="0"/>
              <a:t>December 2015</a:t>
            </a:r>
            <a:endParaRPr lang="en-US"/>
          </a:p>
        </p:txBody>
      </p:sp>
      <p:sp>
        <p:nvSpPr>
          <p:cNvPr id="6" name="Footer Placeholder 5"/>
          <p:cNvSpPr>
            <a:spLocks noGrp="1"/>
          </p:cNvSpPr>
          <p:nvPr>
            <p:ph type="ftr" sz="quarter" idx="12"/>
          </p:nvPr>
        </p:nvSpPr>
        <p:spPr/>
        <p:txBody>
          <a:bodyPr/>
          <a:lstStyle/>
          <a:p>
            <a:r>
              <a:rPr lang="en-US" smtClean="0"/>
              <a:t>www.htctu.net</a:t>
            </a:r>
            <a:endParaRPr lang="en-US"/>
          </a:p>
        </p:txBody>
      </p:sp>
      <p:sp>
        <p:nvSpPr>
          <p:cNvPr id="7" name="Slide Number Placeholder 6"/>
          <p:cNvSpPr>
            <a:spLocks noGrp="1"/>
          </p:cNvSpPr>
          <p:nvPr>
            <p:ph type="sldNum" sz="quarter" idx="13"/>
          </p:nvPr>
        </p:nvSpPr>
        <p:spPr/>
        <p:txBody>
          <a:bodyPr/>
          <a:lstStyle/>
          <a:p>
            <a:pPr>
              <a:defRPr/>
            </a:pPr>
            <a:fld id="{258D5C88-499C-4F21-811C-000CB211A293}" type="slidenum">
              <a:rPr lang="en-US" smtClean="0"/>
              <a:pPr>
                <a:defRPr/>
              </a:pPr>
              <a:t>106</a:t>
            </a:fld>
            <a:endParaRPr lang="en-US"/>
          </a:p>
        </p:txBody>
      </p:sp>
    </p:spTree>
    <p:extLst>
      <p:ext uri="{BB962C8B-B14F-4D97-AF65-F5344CB8AC3E}">
        <p14:creationId xmlns:p14="http://schemas.microsoft.com/office/powerpoint/2010/main" val="40825176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smtClean="0"/>
              <a:t>www.htctu.net</a:t>
            </a:r>
            <a:endParaRPr lang="en-US" altLang="en-US"/>
          </a:p>
        </p:txBody>
      </p:sp>
      <p:sp>
        <p:nvSpPr>
          <p:cNvPr id="5" name="Rectangle 7"/>
          <p:cNvSpPr>
            <a:spLocks noGrp="1" noChangeArrowheads="1"/>
          </p:cNvSpPr>
          <p:nvPr>
            <p:ph type="sldNum" sz="quarter" idx="5"/>
          </p:nvPr>
        </p:nvSpPr>
        <p:spPr>
          <a:ln/>
        </p:spPr>
        <p:txBody>
          <a:bodyPr/>
          <a:lstStyle/>
          <a:p>
            <a:fld id="{13030E43-B75F-4998-A3CB-1113FC7B3B12}" type="slidenum">
              <a:rPr lang="en-US" altLang="en-US"/>
              <a:pPr/>
              <a:t>113</a:t>
            </a:fld>
            <a:endParaRPr lang="en-US" altLang="en-US"/>
          </a:p>
        </p:txBody>
      </p:sp>
      <p:sp>
        <p:nvSpPr>
          <p:cNvPr id="576514" name="Rectangle 2"/>
          <p:cNvSpPr>
            <a:spLocks noGrp="1" noRot="1" noChangeAspect="1" noChangeArrowheads="1" noTextEdit="1"/>
          </p:cNvSpPr>
          <p:nvPr>
            <p:ph type="sldImg"/>
          </p:nvPr>
        </p:nvSpPr>
        <p:spPr>
          <a:xfrm>
            <a:off x="1181100" y="696913"/>
            <a:ext cx="4648200" cy="3486150"/>
          </a:xfrm>
          <a:ln/>
        </p:spPr>
      </p:sp>
      <p:sp>
        <p:nvSpPr>
          <p:cNvPr id="576515" name="Rectangle 3"/>
          <p:cNvSpPr>
            <a:spLocks noGrp="1" noChangeArrowheads="1"/>
          </p:cNvSpPr>
          <p:nvPr>
            <p:ph type="body" idx="1"/>
          </p:nvPr>
        </p:nvSpPr>
        <p:spPr/>
        <p:txBody>
          <a:bodyPr lIns="93150" tIns="46576" rIns="93150" bIns="46576"/>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smtClean="0"/>
              <a:t>Section 508 Compliance</a:t>
            </a:r>
            <a:endParaRPr lang="en-US"/>
          </a:p>
        </p:txBody>
      </p:sp>
      <p:sp>
        <p:nvSpPr>
          <p:cNvPr id="9" name="Rectangle 3"/>
          <p:cNvSpPr>
            <a:spLocks noGrp="1" noChangeArrowheads="1"/>
          </p:cNvSpPr>
          <p:nvPr>
            <p:ph type="dt" idx="1"/>
          </p:nvPr>
        </p:nvSpPr>
        <p:spPr>
          <a:ln/>
        </p:spPr>
        <p:txBody>
          <a:bodyPr/>
          <a:lstStyle/>
          <a:p>
            <a:pPr>
              <a:defRPr/>
            </a:pPr>
            <a:r>
              <a:rPr lang="en-US" smtClean="0"/>
              <a:t>December 2015</a:t>
            </a:r>
            <a:endParaRPr lang="en-US"/>
          </a:p>
        </p:txBody>
      </p:sp>
      <p:sp>
        <p:nvSpPr>
          <p:cNvPr id="10" name="Rectangle 6"/>
          <p:cNvSpPr>
            <a:spLocks noGrp="1" noChangeArrowheads="1"/>
          </p:cNvSpPr>
          <p:nvPr>
            <p:ph type="ftr" sz="quarter" idx="4"/>
          </p:nvPr>
        </p:nvSpPr>
        <p:spPr>
          <a:ln/>
        </p:spPr>
        <p:txBody>
          <a:bodyPr/>
          <a:lstStyle/>
          <a:p>
            <a:r>
              <a:rPr lang="en-US" smtClean="0"/>
              <a:t>www.htctu.net</a:t>
            </a:r>
            <a:endParaRPr lang="en-US"/>
          </a:p>
        </p:txBody>
      </p:sp>
      <p:sp>
        <p:nvSpPr>
          <p:cNvPr id="11" name="Rectangle 7"/>
          <p:cNvSpPr>
            <a:spLocks noGrp="1" noChangeArrowheads="1"/>
          </p:cNvSpPr>
          <p:nvPr>
            <p:ph type="sldNum" sz="quarter" idx="5"/>
          </p:nvPr>
        </p:nvSpPr>
        <p:spPr>
          <a:ln/>
        </p:spPr>
        <p:txBody>
          <a:bodyPr/>
          <a:lstStyle/>
          <a:p>
            <a:pPr>
              <a:defRPr/>
            </a:pPr>
            <a:fld id="{771FB697-112E-4374-AA8B-F9396C73F3CA}" type="slidenum">
              <a:rPr lang="en-US"/>
              <a:pPr>
                <a:defRPr/>
              </a:pPr>
              <a:t>28</a:t>
            </a:fld>
            <a:endParaRPr lang="en-US"/>
          </a:p>
        </p:txBody>
      </p:sp>
      <p:sp>
        <p:nvSpPr>
          <p:cNvPr id="45057" name="Rectangle 6"/>
          <p:cNvSpPr txBox="1">
            <a:spLocks noGrp="1" noChangeArrowheads="1"/>
          </p:cNvSpPr>
          <p:nvPr/>
        </p:nvSpPr>
        <p:spPr bwMode="auto">
          <a:xfrm>
            <a:off x="0" y="8829121"/>
            <a:ext cx="3038145" cy="465743"/>
          </a:xfrm>
          <a:prstGeom prst="rect">
            <a:avLst/>
          </a:prstGeom>
          <a:noFill/>
          <a:ln w="9525">
            <a:noFill/>
            <a:miter lim="800000"/>
            <a:headEnd/>
            <a:tailEnd/>
          </a:ln>
        </p:spPr>
        <p:txBody>
          <a:bodyPr lIns="93164" tIns="46582" rIns="93164" bIns="46582" anchor="b"/>
          <a:lstStyle/>
          <a:p>
            <a:pPr defTabSz="931887"/>
            <a:r>
              <a:rPr lang="en-US" sz="1200"/>
              <a:t>www.htctu.net  *  Access to IT</a:t>
            </a:r>
          </a:p>
        </p:txBody>
      </p:sp>
      <p:sp>
        <p:nvSpPr>
          <p:cNvPr id="45058" name="Rectangle 7"/>
          <p:cNvSpPr txBox="1">
            <a:spLocks noGrp="1" noChangeArrowheads="1"/>
          </p:cNvSpPr>
          <p:nvPr/>
        </p:nvSpPr>
        <p:spPr bwMode="auto">
          <a:xfrm>
            <a:off x="3970734" y="8829121"/>
            <a:ext cx="3038145" cy="465743"/>
          </a:xfrm>
          <a:prstGeom prst="rect">
            <a:avLst/>
          </a:prstGeom>
          <a:noFill/>
          <a:ln w="9525">
            <a:noFill/>
            <a:miter lim="800000"/>
            <a:headEnd/>
            <a:tailEnd/>
          </a:ln>
        </p:spPr>
        <p:txBody>
          <a:bodyPr lIns="93164" tIns="46582" rIns="93164" bIns="46582" anchor="b"/>
          <a:lstStyle/>
          <a:p>
            <a:pPr algn="r" defTabSz="931887"/>
            <a:fld id="{638F3217-8DE9-49E4-A0B3-4CA176F376CF}" type="slidenum">
              <a:rPr lang="en-US" sz="1200"/>
              <a:pPr algn="r" defTabSz="931887"/>
              <a:t>28</a:t>
            </a:fld>
            <a:endParaRPr lang="en-US" sz="1200"/>
          </a:p>
        </p:txBody>
      </p:sp>
      <p:sp>
        <p:nvSpPr>
          <p:cNvPr id="45059" name="Rectangle 7"/>
          <p:cNvSpPr txBox="1">
            <a:spLocks noGrp="1" noChangeArrowheads="1"/>
          </p:cNvSpPr>
          <p:nvPr/>
        </p:nvSpPr>
        <p:spPr bwMode="auto">
          <a:xfrm>
            <a:off x="3970734" y="8829121"/>
            <a:ext cx="3038145" cy="465743"/>
          </a:xfrm>
          <a:prstGeom prst="rect">
            <a:avLst/>
          </a:prstGeom>
          <a:noFill/>
          <a:ln w="9525">
            <a:noFill/>
            <a:miter lim="800000"/>
            <a:headEnd/>
            <a:tailEnd/>
          </a:ln>
        </p:spPr>
        <p:txBody>
          <a:bodyPr lIns="93164" tIns="46582" rIns="93164" bIns="46582" anchor="b"/>
          <a:lstStyle/>
          <a:p>
            <a:pPr algn="r" defTabSz="931887"/>
            <a:fld id="{A053A3C3-ADA2-479E-BFC1-A2CD221599E6}" type="slidenum">
              <a:rPr lang="en-US" sz="1200"/>
              <a:pPr algn="r" defTabSz="931887"/>
              <a:t>28</a:t>
            </a:fld>
            <a:endParaRPr lang="en-US" sz="1200"/>
          </a:p>
        </p:txBody>
      </p:sp>
      <p:sp>
        <p:nvSpPr>
          <p:cNvPr id="45060" name="Rectangle 7"/>
          <p:cNvSpPr txBox="1">
            <a:spLocks noGrp="1" noChangeArrowheads="1"/>
          </p:cNvSpPr>
          <p:nvPr/>
        </p:nvSpPr>
        <p:spPr bwMode="auto">
          <a:xfrm>
            <a:off x="3970734" y="8829121"/>
            <a:ext cx="3038145" cy="465743"/>
          </a:xfrm>
          <a:prstGeom prst="rect">
            <a:avLst/>
          </a:prstGeom>
          <a:noFill/>
          <a:ln w="9525">
            <a:noFill/>
            <a:miter lim="800000"/>
            <a:headEnd/>
            <a:tailEnd/>
          </a:ln>
        </p:spPr>
        <p:txBody>
          <a:bodyPr lIns="93150" tIns="46576" rIns="93150" bIns="46576" anchor="b"/>
          <a:lstStyle/>
          <a:p>
            <a:pPr algn="r" defTabSz="930356"/>
            <a:fld id="{7A32A74C-54E7-4B31-9A44-845151DEBDFC}" type="slidenum">
              <a:rPr lang="en-US" sz="1200">
                <a:ea typeface="ＭＳ Ｐゴシック"/>
                <a:cs typeface="ＭＳ Ｐゴシック"/>
              </a:rPr>
              <a:pPr algn="r" defTabSz="930356"/>
              <a:t>28</a:t>
            </a:fld>
            <a:endParaRPr lang="en-US" sz="1200">
              <a:ea typeface="ＭＳ Ｐゴシック"/>
              <a:cs typeface="ＭＳ Ｐゴシック"/>
            </a:endParaRPr>
          </a:p>
        </p:txBody>
      </p:sp>
      <p:sp>
        <p:nvSpPr>
          <p:cNvPr id="45061" name="Rectangle 2"/>
          <p:cNvSpPr>
            <a:spLocks noGrp="1" noRot="1" noChangeAspect="1" noChangeArrowheads="1" noTextEdit="1"/>
          </p:cNvSpPr>
          <p:nvPr>
            <p:ph type="sldImg"/>
          </p:nvPr>
        </p:nvSpPr>
        <p:spPr>
          <a:ln/>
        </p:spPr>
      </p:sp>
      <p:sp>
        <p:nvSpPr>
          <p:cNvPr id="45062" name="Rectangle 3"/>
          <p:cNvSpPr>
            <a:spLocks noGrp="1" noChangeArrowheads="1"/>
          </p:cNvSpPr>
          <p:nvPr>
            <p:ph type="body" idx="1"/>
          </p:nvPr>
        </p:nvSpPr>
        <p:spPr>
          <a:noFill/>
          <a:ln/>
        </p:spPr>
        <p:txBody>
          <a:bodyPr lIns="93150" tIns="46576" rIns="93150" bIns="46576"/>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smtClean="0"/>
              <a:t>Section 508 Compliance</a:t>
            </a:r>
            <a:endParaRPr lang="en-US"/>
          </a:p>
        </p:txBody>
      </p:sp>
      <p:sp>
        <p:nvSpPr>
          <p:cNvPr id="9" name="Rectangle 3"/>
          <p:cNvSpPr>
            <a:spLocks noGrp="1" noChangeArrowheads="1"/>
          </p:cNvSpPr>
          <p:nvPr>
            <p:ph type="dt" idx="1"/>
          </p:nvPr>
        </p:nvSpPr>
        <p:spPr>
          <a:ln/>
        </p:spPr>
        <p:txBody>
          <a:bodyPr/>
          <a:lstStyle/>
          <a:p>
            <a:pPr>
              <a:defRPr/>
            </a:pPr>
            <a:r>
              <a:rPr lang="en-US" smtClean="0"/>
              <a:t>December 2015</a:t>
            </a:r>
            <a:endParaRPr lang="en-US"/>
          </a:p>
        </p:txBody>
      </p:sp>
      <p:sp>
        <p:nvSpPr>
          <p:cNvPr id="10" name="Rectangle 6"/>
          <p:cNvSpPr>
            <a:spLocks noGrp="1" noChangeArrowheads="1"/>
          </p:cNvSpPr>
          <p:nvPr>
            <p:ph type="ftr" sz="quarter" idx="4"/>
          </p:nvPr>
        </p:nvSpPr>
        <p:spPr>
          <a:ln/>
        </p:spPr>
        <p:txBody>
          <a:bodyPr/>
          <a:lstStyle/>
          <a:p>
            <a:r>
              <a:rPr lang="en-US" smtClean="0"/>
              <a:t>www.htctu.net</a:t>
            </a:r>
            <a:endParaRPr lang="en-US"/>
          </a:p>
        </p:txBody>
      </p:sp>
      <p:sp>
        <p:nvSpPr>
          <p:cNvPr id="11" name="Rectangle 7"/>
          <p:cNvSpPr>
            <a:spLocks noGrp="1" noChangeArrowheads="1"/>
          </p:cNvSpPr>
          <p:nvPr>
            <p:ph type="sldNum" sz="quarter" idx="5"/>
          </p:nvPr>
        </p:nvSpPr>
        <p:spPr>
          <a:ln/>
        </p:spPr>
        <p:txBody>
          <a:bodyPr/>
          <a:lstStyle/>
          <a:p>
            <a:pPr>
              <a:defRPr/>
            </a:pPr>
            <a:fld id="{E6ACD6AD-4B96-4DD4-8E9F-52F851BB7776}" type="slidenum">
              <a:rPr lang="en-US"/>
              <a:pPr>
                <a:defRPr/>
              </a:pPr>
              <a:t>29</a:t>
            </a:fld>
            <a:endParaRPr lang="en-US"/>
          </a:p>
        </p:txBody>
      </p:sp>
      <p:sp>
        <p:nvSpPr>
          <p:cNvPr id="47105" name="Rectangle 6"/>
          <p:cNvSpPr txBox="1">
            <a:spLocks noGrp="1" noChangeArrowheads="1"/>
          </p:cNvSpPr>
          <p:nvPr/>
        </p:nvSpPr>
        <p:spPr bwMode="auto">
          <a:xfrm>
            <a:off x="0" y="8829121"/>
            <a:ext cx="3038145" cy="465743"/>
          </a:xfrm>
          <a:prstGeom prst="rect">
            <a:avLst/>
          </a:prstGeom>
          <a:noFill/>
          <a:ln w="9525">
            <a:noFill/>
            <a:miter lim="800000"/>
            <a:headEnd/>
            <a:tailEnd/>
          </a:ln>
        </p:spPr>
        <p:txBody>
          <a:bodyPr lIns="93164" tIns="46582" rIns="93164" bIns="46582" anchor="b"/>
          <a:lstStyle/>
          <a:p>
            <a:pPr defTabSz="931887"/>
            <a:r>
              <a:rPr lang="en-US" sz="1200"/>
              <a:t>www.htctu.net  *  Access to IT</a:t>
            </a:r>
          </a:p>
        </p:txBody>
      </p:sp>
      <p:sp>
        <p:nvSpPr>
          <p:cNvPr id="47106" name="Rectangle 7"/>
          <p:cNvSpPr txBox="1">
            <a:spLocks noGrp="1" noChangeArrowheads="1"/>
          </p:cNvSpPr>
          <p:nvPr/>
        </p:nvSpPr>
        <p:spPr bwMode="auto">
          <a:xfrm>
            <a:off x="3970734" y="8829121"/>
            <a:ext cx="3038145" cy="465743"/>
          </a:xfrm>
          <a:prstGeom prst="rect">
            <a:avLst/>
          </a:prstGeom>
          <a:noFill/>
          <a:ln w="9525">
            <a:noFill/>
            <a:miter lim="800000"/>
            <a:headEnd/>
            <a:tailEnd/>
          </a:ln>
        </p:spPr>
        <p:txBody>
          <a:bodyPr lIns="93164" tIns="46582" rIns="93164" bIns="46582" anchor="b"/>
          <a:lstStyle/>
          <a:p>
            <a:pPr algn="r" defTabSz="931887"/>
            <a:fld id="{1CEDCEFC-0570-4BDE-B467-88490ECCCE0F}" type="slidenum">
              <a:rPr lang="en-US" sz="1200"/>
              <a:pPr algn="r" defTabSz="931887"/>
              <a:t>29</a:t>
            </a:fld>
            <a:endParaRPr lang="en-US" sz="1200"/>
          </a:p>
        </p:txBody>
      </p:sp>
      <p:sp>
        <p:nvSpPr>
          <p:cNvPr id="47107" name="Rectangle 7"/>
          <p:cNvSpPr txBox="1">
            <a:spLocks noGrp="1" noChangeArrowheads="1"/>
          </p:cNvSpPr>
          <p:nvPr/>
        </p:nvSpPr>
        <p:spPr bwMode="auto">
          <a:xfrm>
            <a:off x="3970734" y="8829121"/>
            <a:ext cx="3038145" cy="465743"/>
          </a:xfrm>
          <a:prstGeom prst="rect">
            <a:avLst/>
          </a:prstGeom>
          <a:noFill/>
          <a:ln w="9525">
            <a:noFill/>
            <a:miter lim="800000"/>
            <a:headEnd/>
            <a:tailEnd/>
          </a:ln>
        </p:spPr>
        <p:txBody>
          <a:bodyPr lIns="93164" tIns="46582" rIns="93164" bIns="46582" anchor="b"/>
          <a:lstStyle/>
          <a:p>
            <a:pPr algn="r" defTabSz="931887"/>
            <a:fld id="{67B59C8B-16F6-44E2-9106-4DDFE598AD56}" type="slidenum">
              <a:rPr lang="en-US" sz="1200"/>
              <a:pPr algn="r" defTabSz="931887"/>
              <a:t>29</a:t>
            </a:fld>
            <a:endParaRPr lang="en-US" sz="1200"/>
          </a:p>
        </p:txBody>
      </p:sp>
      <p:sp>
        <p:nvSpPr>
          <p:cNvPr id="47108" name="Rectangle 7"/>
          <p:cNvSpPr txBox="1">
            <a:spLocks noGrp="1" noChangeArrowheads="1"/>
          </p:cNvSpPr>
          <p:nvPr/>
        </p:nvSpPr>
        <p:spPr bwMode="auto">
          <a:xfrm>
            <a:off x="3970734" y="8829121"/>
            <a:ext cx="3038145" cy="465743"/>
          </a:xfrm>
          <a:prstGeom prst="rect">
            <a:avLst/>
          </a:prstGeom>
          <a:noFill/>
          <a:ln w="9525">
            <a:noFill/>
            <a:miter lim="800000"/>
            <a:headEnd/>
            <a:tailEnd/>
          </a:ln>
        </p:spPr>
        <p:txBody>
          <a:bodyPr lIns="93150" tIns="46576" rIns="93150" bIns="46576" anchor="b"/>
          <a:lstStyle/>
          <a:p>
            <a:pPr algn="r" defTabSz="930356"/>
            <a:fld id="{961FA544-25A5-431C-ABD4-BB31F37F29ED}" type="slidenum">
              <a:rPr lang="en-US" sz="1200">
                <a:ea typeface="ＭＳ Ｐゴシック"/>
                <a:cs typeface="ＭＳ Ｐゴシック"/>
              </a:rPr>
              <a:pPr algn="r" defTabSz="930356"/>
              <a:t>29</a:t>
            </a:fld>
            <a:endParaRPr lang="en-US" sz="1200">
              <a:ea typeface="ＭＳ Ｐゴシック"/>
              <a:cs typeface="ＭＳ Ｐゴシック"/>
            </a:endParaRPr>
          </a:p>
        </p:txBody>
      </p:sp>
      <p:sp>
        <p:nvSpPr>
          <p:cNvPr id="47109" name="Rectangle 2"/>
          <p:cNvSpPr>
            <a:spLocks noGrp="1" noRot="1" noChangeAspect="1" noChangeArrowheads="1" noTextEdit="1"/>
          </p:cNvSpPr>
          <p:nvPr>
            <p:ph type="sldImg"/>
          </p:nvPr>
        </p:nvSpPr>
        <p:spPr>
          <a:ln/>
        </p:spPr>
      </p:sp>
      <p:sp>
        <p:nvSpPr>
          <p:cNvPr id="47110" name="Rectangle 3"/>
          <p:cNvSpPr>
            <a:spLocks noGrp="1" noChangeArrowheads="1"/>
          </p:cNvSpPr>
          <p:nvPr>
            <p:ph type="body" idx="1"/>
          </p:nvPr>
        </p:nvSpPr>
        <p:spPr>
          <a:noFill/>
          <a:ln/>
        </p:spPr>
        <p:txBody>
          <a:bodyPr lIns="93150" tIns="46576" rIns="93150" bIns="46576"/>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hdr" sz="quarter"/>
          </p:nvPr>
        </p:nvSpPr>
        <p:spPr>
          <a:ln/>
        </p:spPr>
        <p:txBody>
          <a:bodyPr/>
          <a:lstStyle/>
          <a:p>
            <a:r>
              <a:rPr lang="en-US" smtClean="0"/>
              <a:t>Section 508 Compliance</a:t>
            </a:r>
            <a:endParaRPr lang="en-US"/>
          </a:p>
        </p:txBody>
      </p:sp>
      <p:sp>
        <p:nvSpPr>
          <p:cNvPr id="7" name="Rectangle 3"/>
          <p:cNvSpPr>
            <a:spLocks noGrp="1" noChangeArrowheads="1"/>
          </p:cNvSpPr>
          <p:nvPr>
            <p:ph type="dt" idx="1"/>
          </p:nvPr>
        </p:nvSpPr>
        <p:spPr>
          <a:ln/>
        </p:spPr>
        <p:txBody>
          <a:bodyPr/>
          <a:lstStyle/>
          <a:p>
            <a:pPr>
              <a:defRPr/>
            </a:pPr>
            <a:r>
              <a:rPr lang="en-US" smtClean="0"/>
              <a:t>December 2015</a:t>
            </a:r>
            <a:endParaRPr lang="en-US"/>
          </a:p>
        </p:txBody>
      </p:sp>
      <p:sp>
        <p:nvSpPr>
          <p:cNvPr id="8" name="Rectangle 6"/>
          <p:cNvSpPr>
            <a:spLocks noGrp="1" noChangeArrowheads="1"/>
          </p:cNvSpPr>
          <p:nvPr>
            <p:ph type="ftr" sz="quarter" idx="4"/>
          </p:nvPr>
        </p:nvSpPr>
        <p:spPr>
          <a:ln/>
        </p:spPr>
        <p:txBody>
          <a:bodyPr/>
          <a:lstStyle/>
          <a:p>
            <a:r>
              <a:rPr lang="en-US" smtClean="0"/>
              <a:t>www.htctu.net</a:t>
            </a:r>
            <a:endParaRPr lang="en-US"/>
          </a:p>
        </p:txBody>
      </p:sp>
      <p:sp>
        <p:nvSpPr>
          <p:cNvPr id="9" name="Rectangle 7"/>
          <p:cNvSpPr>
            <a:spLocks noGrp="1" noChangeArrowheads="1"/>
          </p:cNvSpPr>
          <p:nvPr>
            <p:ph type="sldNum" sz="quarter" idx="5"/>
          </p:nvPr>
        </p:nvSpPr>
        <p:spPr>
          <a:ln/>
        </p:spPr>
        <p:txBody>
          <a:bodyPr/>
          <a:lstStyle/>
          <a:p>
            <a:pPr>
              <a:defRPr/>
            </a:pPr>
            <a:fld id="{CF1CBC7A-C1A1-458D-91DE-717AA9F7E9A3}" type="slidenum">
              <a:rPr lang="en-US"/>
              <a:pPr>
                <a:defRPr/>
              </a:pPr>
              <a:t>30</a:t>
            </a:fld>
            <a:endParaRPr lang="en-US"/>
          </a:p>
        </p:txBody>
      </p:sp>
      <p:sp>
        <p:nvSpPr>
          <p:cNvPr id="49153" name="Rectangle 6"/>
          <p:cNvSpPr txBox="1">
            <a:spLocks noGrp="1" noChangeArrowheads="1"/>
          </p:cNvSpPr>
          <p:nvPr/>
        </p:nvSpPr>
        <p:spPr bwMode="auto">
          <a:xfrm>
            <a:off x="1" y="8829122"/>
            <a:ext cx="3038145" cy="465743"/>
          </a:xfrm>
          <a:prstGeom prst="rect">
            <a:avLst/>
          </a:prstGeom>
          <a:noFill/>
          <a:ln w="9525">
            <a:noFill/>
            <a:miter lim="800000"/>
            <a:headEnd/>
            <a:tailEnd/>
          </a:ln>
        </p:spPr>
        <p:txBody>
          <a:bodyPr lIns="93150" tIns="46576" rIns="93150" bIns="46576" anchor="b"/>
          <a:lstStyle/>
          <a:p>
            <a:pPr defTabSz="931750"/>
            <a:r>
              <a:rPr lang="en-US" sz="1200"/>
              <a:t>www.htctu.net  *  Access to IT</a:t>
            </a:r>
          </a:p>
        </p:txBody>
      </p:sp>
      <p:sp>
        <p:nvSpPr>
          <p:cNvPr id="49154" name="Rectangle 7"/>
          <p:cNvSpPr txBox="1">
            <a:spLocks noGrp="1" noChangeArrowheads="1"/>
          </p:cNvSpPr>
          <p:nvPr/>
        </p:nvSpPr>
        <p:spPr bwMode="auto">
          <a:xfrm>
            <a:off x="3970734" y="8829122"/>
            <a:ext cx="3038145" cy="465743"/>
          </a:xfrm>
          <a:prstGeom prst="rect">
            <a:avLst/>
          </a:prstGeom>
          <a:noFill/>
          <a:ln w="9525">
            <a:noFill/>
            <a:miter lim="800000"/>
            <a:headEnd/>
            <a:tailEnd/>
          </a:ln>
        </p:spPr>
        <p:txBody>
          <a:bodyPr lIns="93150" tIns="46576" rIns="93150" bIns="46576" anchor="b"/>
          <a:lstStyle/>
          <a:p>
            <a:pPr algn="r" defTabSz="931750"/>
            <a:fld id="{C69FD693-159A-4457-AF7D-525E4E9E2658}" type="slidenum">
              <a:rPr lang="en-US" sz="1200"/>
              <a:pPr algn="r" defTabSz="931750"/>
              <a:t>30</a:t>
            </a:fld>
            <a:endParaRPr 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hdr" sz="quarter"/>
          </p:nvPr>
        </p:nvSpPr>
        <p:spPr>
          <a:ln/>
        </p:spPr>
        <p:txBody>
          <a:bodyPr/>
          <a:lstStyle/>
          <a:p>
            <a:r>
              <a:rPr lang="en-US" smtClean="0"/>
              <a:t>Section 508 Compliance</a:t>
            </a:r>
            <a:endParaRPr lang="en-US"/>
          </a:p>
        </p:txBody>
      </p:sp>
      <p:sp>
        <p:nvSpPr>
          <p:cNvPr id="8" name="Rectangle 3"/>
          <p:cNvSpPr>
            <a:spLocks noGrp="1" noChangeArrowheads="1"/>
          </p:cNvSpPr>
          <p:nvPr>
            <p:ph type="dt" idx="1"/>
          </p:nvPr>
        </p:nvSpPr>
        <p:spPr>
          <a:ln/>
        </p:spPr>
        <p:txBody>
          <a:bodyPr/>
          <a:lstStyle/>
          <a:p>
            <a:pPr>
              <a:defRPr/>
            </a:pPr>
            <a:r>
              <a:rPr lang="en-US" smtClean="0"/>
              <a:t>December 2015</a:t>
            </a:r>
            <a:endParaRPr lang="en-US"/>
          </a:p>
        </p:txBody>
      </p:sp>
      <p:sp>
        <p:nvSpPr>
          <p:cNvPr id="9" name="Rectangle 6"/>
          <p:cNvSpPr>
            <a:spLocks noGrp="1" noChangeArrowheads="1"/>
          </p:cNvSpPr>
          <p:nvPr>
            <p:ph type="ftr" sz="quarter" idx="4"/>
          </p:nvPr>
        </p:nvSpPr>
        <p:spPr>
          <a:ln/>
        </p:spPr>
        <p:txBody>
          <a:bodyPr/>
          <a:lstStyle/>
          <a:p>
            <a:r>
              <a:rPr lang="en-US" smtClean="0"/>
              <a:t>www.htctu.net</a:t>
            </a:r>
            <a:endParaRPr lang="en-US"/>
          </a:p>
        </p:txBody>
      </p:sp>
      <p:sp>
        <p:nvSpPr>
          <p:cNvPr id="10" name="Rectangle 7"/>
          <p:cNvSpPr>
            <a:spLocks noGrp="1" noChangeArrowheads="1"/>
          </p:cNvSpPr>
          <p:nvPr>
            <p:ph type="sldNum" sz="quarter" idx="5"/>
          </p:nvPr>
        </p:nvSpPr>
        <p:spPr>
          <a:ln/>
        </p:spPr>
        <p:txBody>
          <a:bodyPr/>
          <a:lstStyle/>
          <a:p>
            <a:pPr>
              <a:defRPr/>
            </a:pPr>
            <a:fld id="{E7BAE391-634E-482C-899E-326D9EA8F74E}" type="slidenum">
              <a:rPr lang="en-US"/>
              <a:pPr>
                <a:defRPr/>
              </a:pPr>
              <a:t>32</a:t>
            </a:fld>
            <a:endParaRPr lang="en-US"/>
          </a:p>
        </p:txBody>
      </p:sp>
      <p:sp>
        <p:nvSpPr>
          <p:cNvPr id="51201" name="Rectangle 6"/>
          <p:cNvSpPr txBox="1">
            <a:spLocks noGrp="1" noChangeArrowheads="1"/>
          </p:cNvSpPr>
          <p:nvPr/>
        </p:nvSpPr>
        <p:spPr bwMode="auto">
          <a:xfrm>
            <a:off x="0" y="8829121"/>
            <a:ext cx="3038145" cy="465743"/>
          </a:xfrm>
          <a:prstGeom prst="rect">
            <a:avLst/>
          </a:prstGeom>
          <a:noFill/>
          <a:ln w="9525">
            <a:noFill/>
            <a:miter lim="800000"/>
            <a:headEnd/>
            <a:tailEnd/>
          </a:ln>
        </p:spPr>
        <p:txBody>
          <a:bodyPr lIns="93164" tIns="46582" rIns="93164" bIns="46582" anchor="b"/>
          <a:lstStyle/>
          <a:p>
            <a:pPr defTabSz="931887"/>
            <a:r>
              <a:rPr lang="en-US" sz="1200"/>
              <a:t>www.htctu.net  *  Access to IT</a:t>
            </a:r>
          </a:p>
        </p:txBody>
      </p:sp>
      <p:sp>
        <p:nvSpPr>
          <p:cNvPr id="51202" name="Rectangle 7"/>
          <p:cNvSpPr txBox="1">
            <a:spLocks noGrp="1" noChangeArrowheads="1"/>
          </p:cNvSpPr>
          <p:nvPr/>
        </p:nvSpPr>
        <p:spPr bwMode="auto">
          <a:xfrm>
            <a:off x="3970734" y="8829121"/>
            <a:ext cx="3038145" cy="465743"/>
          </a:xfrm>
          <a:prstGeom prst="rect">
            <a:avLst/>
          </a:prstGeom>
          <a:noFill/>
          <a:ln w="9525">
            <a:noFill/>
            <a:miter lim="800000"/>
            <a:headEnd/>
            <a:tailEnd/>
          </a:ln>
        </p:spPr>
        <p:txBody>
          <a:bodyPr lIns="93164" tIns="46582" rIns="93164" bIns="46582" anchor="b"/>
          <a:lstStyle/>
          <a:p>
            <a:pPr algn="r" defTabSz="931887"/>
            <a:fld id="{BB689709-EA8A-4F7A-A803-403B7074305D}" type="slidenum">
              <a:rPr lang="en-US" sz="1200"/>
              <a:pPr algn="r" defTabSz="931887"/>
              <a:t>32</a:t>
            </a:fld>
            <a:endParaRPr lang="en-US" sz="1200"/>
          </a:p>
        </p:txBody>
      </p:sp>
      <p:sp>
        <p:nvSpPr>
          <p:cNvPr id="51203" name="Rectangle 7"/>
          <p:cNvSpPr txBox="1">
            <a:spLocks noGrp="1" noChangeArrowheads="1"/>
          </p:cNvSpPr>
          <p:nvPr/>
        </p:nvSpPr>
        <p:spPr bwMode="auto">
          <a:xfrm>
            <a:off x="3970734" y="8829121"/>
            <a:ext cx="3038145" cy="465743"/>
          </a:xfrm>
          <a:prstGeom prst="rect">
            <a:avLst/>
          </a:prstGeom>
          <a:noFill/>
          <a:ln w="9525">
            <a:noFill/>
            <a:miter lim="800000"/>
            <a:headEnd/>
            <a:tailEnd/>
          </a:ln>
        </p:spPr>
        <p:txBody>
          <a:bodyPr lIns="93164" tIns="46582" rIns="93164" bIns="46582" anchor="b"/>
          <a:lstStyle/>
          <a:p>
            <a:pPr algn="r" defTabSz="931887"/>
            <a:fld id="{B05F66ED-FA75-4D72-BB63-323BEB7C0B1B}" type="slidenum">
              <a:rPr lang="en-US" sz="1200"/>
              <a:pPr algn="r" defTabSz="931887"/>
              <a:t>32</a:t>
            </a:fld>
            <a:endParaRPr lang="en-US" sz="1200"/>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hdr" sz="quarter"/>
          </p:nvPr>
        </p:nvSpPr>
        <p:spPr>
          <a:ln/>
        </p:spPr>
        <p:txBody>
          <a:bodyPr/>
          <a:lstStyle/>
          <a:p>
            <a:r>
              <a:rPr lang="en-US" smtClean="0"/>
              <a:t>Section 508 Compliance</a:t>
            </a:r>
            <a:endParaRPr lang="en-US"/>
          </a:p>
        </p:txBody>
      </p:sp>
      <p:sp>
        <p:nvSpPr>
          <p:cNvPr id="7" name="Rectangle 3"/>
          <p:cNvSpPr>
            <a:spLocks noGrp="1" noChangeArrowheads="1"/>
          </p:cNvSpPr>
          <p:nvPr>
            <p:ph type="dt" idx="1"/>
          </p:nvPr>
        </p:nvSpPr>
        <p:spPr>
          <a:ln/>
        </p:spPr>
        <p:txBody>
          <a:bodyPr/>
          <a:lstStyle/>
          <a:p>
            <a:pPr>
              <a:defRPr/>
            </a:pPr>
            <a:r>
              <a:rPr lang="en-US" smtClean="0"/>
              <a:t>December 2015</a:t>
            </a:r>
            <a:endParaRPr lang="en-US"/>
          </a:p>
        </p:txBody>
      </p:sp>
      <p:sp>
        <p:nvSpPr>
          <p:cNvPr id="8" name="Rectangle 6"/>
          <p:cNvSpPr>
            <a:spLocks noGrp="1" noChangeArrowheads="1"/>
          </p:cNvSpPr>
          <p:nvPr>
            <p:ph type="ftr" sz="quarter" idx="4"/>
          </p:nvPr>
        </p:nvSpPr>
        <p:spPr>
          <a:ln/>
        </p:spPr>
        <p:txBody>
          <a:bodyPr/>
          <a:lstStyle/>
          <a:p>
            <a:r>
              <a:rPr lang="en-US" smtClean="0"/>
              <a:t>www.htctu.net</a:t>
            </a:r>
            <a:endParaRPr lang="en-US"/>
          </a:p>
        </p:txBody>
      </p:sp>
      <p:sp>
        <p:nvSpPr>
          <p:cNvPr id="9" name="Rectangle 7"/>
          <p:cNvSpPr>
            <a:spLocks noGrp="1" noChangeArrowheads="1"/>
          </p:cNvSpPr>
          <p:nvPr>
            <p:ph type="sldNum" sz="quarter" idx="5"/>
          </p:nvPr>
        </p:nvSpPr>
        <p:spPr>
          <a:ln/>
        </p:spPr>
        <p:txBody>
          <a:bodyPr/>
          <a:lstStyle/>
          <a:p>
            <a:pPr>
              <a:defRPr/>
            </a:pPr>
            <a:fld id="{046B6798-DF76-4124-98C9-6B950C1B6DED}" type="slidenum">
              <a:rPr lang="en-US"/>
              <a:pPr>
                <a:defRPr/>
              </a:pPr>
              <a:t>33</a:t>
            </a:fld>
            <a:endParaRPr lang="en-US"/>
          </a:p>
        </p:txBody>
      </p:sp>
      <p:sp>
        <p:nvSpPr>
          <p:cNvPr id="573441" name="Rectangle 6"/>
          <p:cNvSpPr txBox="1">
            <a:spLocks noGrp="1" noChangeArrowheads="1"/>
          </p:cNvSpPr>
          <p:nvPr/>
        </p:nvSpPr>
        <p:spPr bwMode="auto">
          <a:xfrm>
            <a:off x="0" y="8829121"/>
            <a:ext cx="3038145" cy="465743"/>
          </a:xfrm>
          <a:prstGeom prst="rect">
            <a:avLst/>
          </a:prstGeom>
          <a:noFill/>
          <a:ln w="9525">
            <a:noFill/>
            <a:miter lim="800000"/>
            <a:headEnd/>
            <a:tailEnd/>
          </a:ln>
        </p:spPr>
        <p:txBody>
          <a:bodyPr lIns="93164" tIns="46582" rIns="93164" bIns="46582" anchor="b"/>
          <a:lstStyle/>
          <a:p>
            <a:pPr defTabSz="931887"/>
            <a:r>
              <a:rPr lang="en-US" sz="1200"/>
              <a:t>www.htctu.net  *  Access to IT</a:t>
            </a:r>
          </a:p>
        </p:txBody>
      </p:sp>
      <p:sp>
        <p:nvSpPr>
          <p:cNvPr id="573442" name="Rectangle 7"/>
          <p:cNvSpPr txBox="1">
            <a:spLocks noGrp="1" noChangeArrowheads="1"/>
          </p:cNvSpPr>
          <p:nvPr/>
        </p:nvSpPr>
        <p:spPr bwMode="auto">
          <a:xfrm>
            <a:off x="3970734" y="8829121"/>
            <a:ext cx="3038145" cy="465743"/>
          </a:xfrm>
          <a:prstGeom prst="rect">
            <a:avLst/>
          </a:prstGeom>
          <a:noFill/>
          <a:ln w="9525">
            <a:noFill/>
            <a:miter lim="800000"/>
            <a:headEnd/>
            <a:tailEnd/>
          </a:ln>
        </p:spPr>
        <p:txBody>
          <a:bodyPr lIns="93164" tIns="46582" rIns="93164" bIns="46582" anchor="b"/>
          <a:lstStyle/>
          <a:p>
            <a:pPr algn="r" defTabSz="931887"/>
            <a:fld id="{651AED25-E618-4DA1-A691-79A7BEC245F7}" type="slidenum">
              <a:rPr lang="en-US" sz="1200"/>
              <a:pPr algn="r" defTabSz="931887"/>
              <a:t>33</a:t>
            </a:fld>
            <a:endParaRPr lang="en-US" sz="1200"/>
          </a:p>
        </p:txBody>
      </p:sp>
      <p:sp>
        <p:nvSpPr>
          <p:cNvPr id="573443" name="Rectangle 2"/>
          <p:cNvSpPr>
            <a:spLocks noGrp="1" noRot="1" noChangeAspect="1" noChangeArrowheads="1" noTextEdit="1"/>
          </p:cNvSpPr>
          <p:nvPr>
            <p:ph type="sldImg"/>
          </p:nvPr>
        </p:nvSpPr>
        <p:spPr>
          <a:ln/>
        </p:spPr>
      </p:sp>
      <p:sp>
        <p:nvSpPr>
          <p:cNvPr id="5734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hdr" sz="quarter"/>
          </p:nvPr>
        </p:nvSpPr>
        <p:spPr>
          <a:ln/>
        </p:spPr>
        <p:txBody>
          <a:bodyPr/>
          <a:lstStyle/>
          <a:p>
            <a:r>
              <a:rPr lang="en-US" smtClean="0"/>
              <a:t>Section 508 Compliance</a:t>
            </a:r>
            <a:endParaRPr lang="en-US"/>
          </a:p>
        </p:txBody>
      </p:sp>
      <p:sp>
        <p:nvSpPr>
          <p:cNvPr id="7" name="Rectangle 3"/>
          <p:cNvSpPr>
            <a:spLocks noGrp="1" noChangeArrowheads="1"/>
          </p:cNvSpPr>
          <p:nvPr>
            <p:ph type="dt" idx="1"/>
          </p:nvPr>
        </p:nvSpPr>
        <p:spPr>
          <a:ln/>
        </p:spPr>
        <p:txBody>
          <a:bodyPr/>
          <a:lstStyle/>
          <a:p>
            <a:pPr>
              <a:defRPr/>
            </a:pPr>
            <a:r>
              <a:rPr lang="en-US" smtClean="0"/>
              <a:t>December 2015</a:t>
            </a:r>
            <a:endParaRPr lang="en-US"/>
          </a:p>
        </p:txBody>
      </p:sp>
      <p:sp>
        <p:nvSpPr>
          <p:cNvPr id="8" name="Rectangle 6"/>
          <p:cNvSpPr>
            <a:spLocks noGrp="1" noChangeArrowheads="1"/>
          </p:cNvSpPr>
          <p:nvPr>
            <p:ph type="ftr" sz="quarter" idx="4"/>
          </p:nvPr>
        </p:nvSpPr>
        <p:spPr>
          <a:ln/>
        </p:spPr>
        <p:txBody>
          <a:bodyPr/>
          <a:lstStyle/>
          <a:p>
            <a:r>
              <a:rPr lang="en-US" smtClean="0"/>
              <a:t>www.htctu.net</a:t>
            </a:r>
            <a:endParaRPr lang="en-US"/>
          </a:p>
        </p:txBody>
      </p:sp>
      <p:sp>
        <p:nvSpPr>
          <p:cNvPr id="9" name="Rectangle 7"/>
          <p:cNvSpPr>
            <a:spLocks noGrp="1" noChangeArrowheads="1"/>
          </p:cNvSpPr>
          <p:nvPr>
            <p:ph type="sldNum" sz="quarter" idx="5"/>
          </p:nvPr>
        </p:nvSpPr>
        <p:spPr>
          <a:ln/>
        </p:spPr>
        <p:txBody>
          <a:bodyPr/>
          <a:lstStyle/>
          <a:p>
            <a:pPr>
              <a:defRPr/>
            </a:pPr>
            <a:fld id="{ADB76495-41EB-4653-AD95-8EEA1763E556}" type="slidenum">
              <a:rPr lang="en-US"/>
              <a:pPr>
                <a:defRPr/>
              </a:pPr>
              <a:t>36</a:t>
            </a:fld>
            <a:endParaRPr lang="en-US"/>
          </a:p>
        </p:txBody>
      </p:sp>
      <p:sp>
        <p:nvSpPr>
          <p:cNvPr id="576513" name="Rectangle 6"/>
          <p:cNvSpPr txBox="1">
            <a:spLocks noGrp="1" noChangeArrowheads="1"/>
          </p:cNvSpPr>
          <p:nvPr/>
        </p:nvSpPr>
        <p:spPr bwMode="auto">
          <a:xfrm>
            <a:off x="0" y="8829121"/>
            <a:ext cx="3038145" cy="465743"/>
          </a:xfrm>
          <a:prstGeom prst="rect">
            <a:avLst/>
          </a:prstGeom>
          <a:noFill/>
          <a:ln w="9525">
            <a:noFill/>
            <a:miter lim="800000"/>
            <a:headEnd/>
            <a:tailEnd/>
          </a:ln>
        </p:spPr>
        <p:txBody>
          <a:bodyPr lIns="93164" tIns="46582" rIns="93164" bIns="46582" anchor="b"/>
          <a:lstStyle/>
          <a:p>
            <a:pPr defTabSz="931887"/>
            <a:r>
              <a:rPr lang="en-US" sz="1200"/>
              <a:t>www.htctu.net  *  Access to IT</a:t>
            </a:r>
          </a:p>
        </p:txBody>
      </p:sp>
      <p:sp>
        <p:nvSpPr>
          <p:cNvPr id="576514" name="Rectangle 7"/>
          <p:cNvSpPr txBox="1">
            <a:spLocks noGrp="1" noChangeArrowheads="1"/>
          </p:cNvSpPr>
          <p:nvPr/>
        </p:nvSpPr>
        <p:spPr bwMode="auto">
          <a:xfrm>
            <a:off x="3970734" y="8829121"/>
            <a:ext cx="3038145" cy="465743"/>
          </a:xfrm>
          <a:prstGeom prst="rect">
            <a:avLst/>
          </a:prstGeom>
          <a:noFill/>
          <a:ln w="9525">
            <a:noFill/>
            <a:miter lim="800000"/>
            <a:headEnd/>
            <a:tailEnd/>
          </a:ln>
        </p:spPr>
        <p:txBody>
          <a:bodyPr lIns="93164" tIns="46582" rIns="93164" bIns="46582" anchor="b"/>
          <a:lstStyle/>
          <a:p>
            <a:pPr algn="r" defTabSz="931887"/>
            <a:fld id="{3E4213F3-FF08-47C6-A5C8-ADFF0CCC156A}" type="slidenum">
              <a:rPr lang="en-US" sz="1200"/>
              <a:pPr algn="r" defTabSz="931887"/>
              <a:t>36</a:t>
            </a:fld>
            <a:endParaRPr lang="en-US" sz="1200"/>
          </a:p>
        </p:txBody>
      </p:sp>
      <p:sp>
        <p:nvSpPr>
          <p:cNvPr id="576515" name="Rectangle 2"/>
          <p:cNvSpPr>
            <a:spLocks noGrp="1" noRot="1" noChangeAspect="1" noChangeArrowheads="1" noTextEdit="1"/>
          </p:cNvSpPr>
          <p:nvPr>
            <p:ph type="sldImg"/>
          </p:nvPr>
        </p:nvSpPr>
        <p:spPr>
          <a:ln/>
        </p:spPr>
      </p:sp>
      <p:sp>
        <p:nvSpPr>
          <p:cNvPr id="5765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228600" y="990600"/>
            <a:ext cx="8610600" cy="0"/>
          </a:xfrm>
          <a:prstGeom prst="line">
            <a:avLst/>
          </a:prstGeom>
          <a:noFill/>
          <a:ln w="66675">
            <a:solidFill>
              <a:schemeClr val="tx2"/>
            </a:solidFill>
            <a:round/>
            <a:headEnd/>
            <a:tailEnd/>
          </a:ln>
          <a:effectLst/>
        </p:spPr>
        <p:txBody>
          <a:bodyPr/>
          <a:lstStyle/>
          <a:p>
            <a:pPr eaLnBrk="0" hangingPunct="0">
              <a:defRPr/>
            </a:pPr>
            <a:endParaRPr lang="en-US">
              <a:cs typeface="+mn-cs"/>
            </a:endParaRPr>
          </a:p>
        </p:txBody>
      </p:sp>
      <p:grpSp>
        <p:nvGrpSpPr>
          <p:cNvPr id="5" name="Group 8"/>
          <p:cNvGrpSpPr>
            <a:grpSpLocks/>
          </p:cNvGrpSpPr>
          <p:nvPr/>
        </p:nvGrpSpPr>
        <p:grpSpPr bwMode="auto">
          <a:xfrm>
            <a:off x="228600" y="1447800"/>
            <a:ext cx="2286000" cy="2514600"/>
            <a:chOff x="144" y="912"/>
            <a:chExt cx="1440" cy="1584"/>
          </a:xfrm>
        </p:grpSpPr>
        <p:sp>
          <p:nvSpPr>
            <p:cNvPr id="6" name="Rectangle 9"/>
            <p:cNvSpPr>
              <a:spLocks noChangeArrowheads="1"/>
            </p:cNvSpPr>
            <p:nvPr/>
          </p:nvSpPr>
          <p:spPr bwMode="auto">
            <a:xfrm>
              <a:off x="960" y="912"/>
              <a:ext cx="52" cy="979"/>
            </a:xfrm>
            <a:prstGeom prst="rect">
              <a:avLst/>
            </a:prstGeom>
            <a:solidFill>
              <a:schemeClr val="accent2"/>
            </a:solidFill>
            <a:ln w="9525">
              <a:noFill/>
              <a:miter lim="800000"/>
              <a:headEnd/>
              <a:tailEnd/>
            </a:ln>
          </p:spPr>
          <p:txBody>
            <a:bodyPr/>
            <a:lstStyle/>
            <a:p>
              <a:pPr eaLnBrk="0" hangingPunct="0">
                <a:defRPr/>
              </a:pPr>
              <a:endParaRPr lang="en-US">
                <a:cs typeface="+mn-cs"/>
              </a:endParaRPr>
            </a:p>
          </p:txBody>
        </p:sp>
        <p:sp>
          <p:nvSpPr>
            <p:cNvPr id="7" name="Rectangle 10"/>
            <p:cNvSpPr>
              <a:spLocks noChangeArrowheads="1"/>
            </p:cNvSpPr>
            <p:nvPr/>
          </p:nvSpPr>
          <p:spPr bwMode="auto">
            <a:xfrm>
              <a:off x="844" y="912"/>
              <a:ext cx="52" cy="861"/>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8" name="Rectangle 11"/>
            <p:cNvSpPr>
              <a:spLocks noChangeArrowheads="1"/>
            </p:cNvSpPr>
            <p:nvPr/>
          </p:nvSpPr>
          <p:spPr bwMode="auto">
            <a:xfrm>
              <a:off x="727" y="912"/>
              <a:ext cx="52" cy="736"/>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9" name="Rectangle 12"/>
            <p:cNvSpPr>
              <a:spLocks noChangeArrowheads="1"/>
            </p:cNvSpPr>
            <p:nvPr/>
          </p:nvSpPr>
          <p:spPr bwMode="auto">
            <a:xfrm>
              <a:off x="610" y="912"/>
              <a:ext cx="52" cy="612"/>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0" name="Rectangle 13"/>
            <p:cNvSpPr>
              <a:spLocks noChangeArrowheads="1"/>
            </p:cNvSpPr>
            <p:nvPr/>
          </p:nvSpPr>
          <p:spPr bwMode="auto">
            <a:xfrm>
              <a:off x="494" y="912"/>
              <a:ext cx="52" cy="493"/>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1" name="Rectangle 14"/>
            <p:cNvSpPr>
              <a:spLocks noChangeArrowheads="1"/>
            </p:cNvSpPr>
            <p:nvPr/>
          </p:nvSpPr>
          <p:spPr bwMode="auto">
            <a:xfrm>
              <a:off x="377" y="912"/>
              <a:ext cx="52" cy="361"/>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2" name="Rectangle 15"/>
            <p:cNvSpPr>
              <a:spLocks noChangeArrowheads="1"/>
            </p:cNvSpPr>
            <p:nvPr/>
          </p:nvSpPr>
          <p:spPr bwMode="auto">
            <a:xfrm>
              <a:off x="260" y="912"/>
              <a:ext cx="52" cy="249"/>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3" name="Rectangle 16"/>
            <p:cNvSpPr>
              <a:spLocks noChangeArrowheads="1"/>
            </p:cNvSpPr>
            <p:nvPr/>
          </p:nvSpPr>
          <p:spPr bwMode="auto">
            <a:xfrm>
              <a:off x="144" y="912"/>
              <a:ext cx="52" cy="125"/>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4" name="Rectangle 17"/>
            <p:cNvSpPr>
              <a:spLocks noChangeArrowheads="1"/>
            </p:cNvSpPr>
            <p:nvPr/>
          </p:nvSpPr>
          <p:spPr bwMode="auto">
            <a:xfrm>
              <a:off x="1077" y="912"/>
              <a:ext cx="49" cy="1098"/>
            </a:xfrm>
            <a:prstGeom prst="rect">
              <a:avLst/>
            </a:prstGeom>
            <a:solidFill>
              <a:schemeClr val="accent2"/>
            </a:solidFill>
            <a:ln w="9525">
              <a:noFill/>
              <a:miter lim="800000"/>
              <a:headEnd/>
              <a:tailEnd/>
            </a:ln>
          </p:spPr>
          <p:txBody>
            <a:bodyPr/>
            <a:lstStyle/>
            <a:p>
              <a:pPr eaLnBrk="0" hangingPunct="0">
                <a:defRPr/>
              </a:pPr>
              <a:endParaRPr lang="en-US">
                <a:cs typeface="+mn-cs"/>
              </a:endParaRPr>
            </a:p>
          </p:txBody>
        </p:sp>
        <p:sp>
          <p:nvSpPr>
            <p:cNvPr id="15" name="Rectangle 18"/>
            <p:cNvSpPr>
              <a:spLocks noChangeArrowheads="1"/>
            </p:cNvSpPr>
            <p:nvPr/>
          </p:nvSpPr>
          <p:spPr bwMode="auto">
            <a:xfrm>
              <a:off x="1191" y="912"/>
              <a:ext cx="49" cy="1223"/>
            </a:xfrm>
            <a:prstGeom prst="rect">
              <a:avLst/>
            </a:prstGeom>
            <a:solidFill>
              <a:schemeClr val="accent2"/>
            </a:solidFill>
            <a:ln w="9525">
              <a:noFill/>
              <a:miter lim="800000"/>
              <a:headEnd/>
              <a:tailEnd/>
            </a:ln>
          </p:spPr>
          <p:txBody>
            <a:bodyPr/>
            <a:lstStyle/>
            <a:p>
              <a:pPr eaLnBrk="0" hangingPunct="0">
                <a:defRPr/>
              </a:pPr>
              <a:endParaRPr lang="en-US">
                <a:cs typeface="+mn-cs"/>
              </a:endParaRPr>
            </a:p>
          </p:txBody>
        </p:sp>
        <p:sp>
          <p:nvSpPr>
            <p:cNvPr id="16" name="Rectangle 19"/>
            <p:cNvSpPr>
              <a:spLocks noChangeArrowheads="1"/>
            </p:cNvSpPr>
            <p:nvPr/>
          </p:nvSpPr>
          <p:spPr bwMode="auto">
            <a:xfrm>
              <a:off x="1304" y="912"/>
              <a:ext cx="49" cy="1341"/>
            </a:xfrm>
            <a:prstGeom prst="rect">
              <a:avLst/>
            </a:prstGeom>
            <a:solidFill>
              <a:schemeClr val="accent1"/>
            </a:solidFill>
            <a:ln w="9525">
              <a:noFill/>
              <a:miter lim="800000"/>
              <a:headEnd/>
              <a:tailEnd/>
            </a:ln>
          </p:spPr>
          <p:txBody>
            <a:bodyPr/>
            <a:lstStyle/>
            <a:p>
              <a:pPr eaLnBrk="0" hangingPunct="0">
                <a:defRPr/>
              </a:pPr>
              <a:endParaRPr lang="en-US">
                <a:cs typeface="+mn-cs"/>
              </a:endParaRPr>
            </a:p>
          </p:txBody>
        </p:sp>
        <p:sp>
          <p:nvSpPr>
            <p:cNvPr id="17" name="Rectangle 20"/>
            <p:cNvSpPr>
              <a:spLocks noChangeArrowheads="1"/>
            </p:cNvSpPr>
            <p:nvPr/>
          </p:nvSpPr>
          <p:spPr bwMode="auto">
            <a:xfrm>
              <a:off x="1418" y="912"/>
              <a:ext cx="52" cy="1466"/>
            </a:xfrm>
            <a:prstGeom prst="rect">
              <a:avLst/>
            </a:prstGeom>
            <a:solidFill>
              <a:schemeClr val="accent1"/>
            </a:solidFill>
            <a:ln w="9525">
              <a:noFill/>
              <a:miter lim="800000"/>
              <a:headEnd/>
              <a:tailEnd/>
            </a:ln>
          </p:spPr>
          <p:txBody>
            <a:bodyPr/>
            <a:lstStyle/>
            <a:p>
              <a:pPr eaLnBrk="0" hangingPunct="0">
                <a:defRPr/>
              </a:pPr>
              <a:endParaRPr lang="en-US">
                <a:cs typeface="+mn-cs"/>
              </a:endParaRPr>
            </a:p>
          </p:txBody>
        </p:sp>
        <p:sp>
          <p:nvSpPr>
            <p:cNvPr id="18" name="Rectangle 21"/>
            <p:cNvSpPr>
              <a:spLocks noChangeArrowheads="1"/>
            </p:cNvSpPr>
            <p:nvPr/>
          </p:nvSpPr>
          <p:spPr bwMode="auto">
            <a:xfrm>
              <a:off x="1535" y="912"/>
              <a:ext cx="49" cy="1584"/>
            </a:xfrm>
            <a:prstGeom prst="rect">
              <a:avLst/>
            </a:prstGeom>
            <a:solidFill>
              <a:schemeClr val="accent1"/>
            </a:solidFill>
            <a:ln w="9525">
              <a:noFill/>
              <a:miter lim="800000"/>
              <a:headEnd/>
              <a:tailEnd/>
            </a:ln>
          </p:spPr>
          <p:txBody>
            <a:bodyPr/>
            <a:lstStyle/>
            <a:p>
              <a:pPr eaLnBrk="0" hangingPunct="0">
                <a:defRPr/>
              </a:pPr>
              <a:endParaRPr lang="en-US">
                <a:cs typeface="+mn-cs"/>
              </a:endParaRPr>
            </a:p>
          </p:txBody>
        </p:sp>
      </p:grpSp>
      <p:sp>
        <p:nvSpPr>
          <p:cNvPr id="19" name="Line 22"/>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pPr eaLnBrk="0" hangingPunct="0">
              <a:defRPr/>
            </a:pPr>
            <a:endParaRPr lang="en-US">
              <a:cs typeface="+mn-cs"/>
            </a:endParaRPr>
          </a:p>
        </p:txBody>
      </p:sp>
      <p:sp>
        <p:nvSpPr>
          <p:cNvPr id="199682" name="Rectangle 2"/>
          <p:cNvSpPr>
            <a:spLocks noGrp="1" noChangeArrowheads="1"/>
          </p:cNvSpPr>
          <p:nvPr>
            <p:ph type="ctrTitle"/>
          </p:nvPr>
        </p:nvSpPr>
        <p:spPr>
          <a:xfrm>
            <a:off x="2895600" y="1371600"/>
            <a:ext cx="5867400" cy="2286000"/>
          </a:xfrm>
        </p:spPr>
        <p:txBody>
          <a:bodyPr/>
          <a:lstStyle>
            <a:lvl1pPr>
              <a:defRPr sz="4500"/>
            </a:lvl1pPr>
          </a:lstStyle>
          <a:p>
            <a:r>
              <a:rPr lang="en-US"/>
              <a:t>Click to edit Master title style</a:t>
            </a:r>
          </a:p>
        </p:txBody>
      </p:sp>
      <p:sp>
        <p:nvSpPr>
          <p:cNvPr id="199683" name="Rectangle 3"/>
          <p:cNvSpPr>
            <a:spLocks noGrp="1" noChangeArrowheads="1"/>
          </p:cNvSpPr>
          <p:nvPr>
            <p:ph type="subTitle" idx="1"/>
          </p:nvPr>
        </p:nvSpPr>
        <p:spPr>
          <a:xfrm>
            <a:off x="2971800" y="4267200"/>
            <a:ext cx="5791200" cy="1447800"/>
          </a:xfrm>
        </p:spPr>
        <p:txBody>
          <a:bodyPr/>
          <a:lstStyle>
            <a:lvl1pPr marL="0" indent="0">
              <a:buFont typeface="Wingdings" pitchFamily="2" charset="2"/>
              <a:buNone/>
              <a:defRPr sz="2600" b="1"/>
            </a:lvl1pPr>
          </a:lstStyle>
          <a:p>
            <a:r>
              <a:rPr lang="en-US"/>
              <a:t>Click to edit Master subtitle style</a:t>
            </a:r>
          </a:p>
        </p:txBody>
      </p:sp>
      <p:sp>
        <p:nvSpPr>
          <p:cNvPr id="20" name="Rectangle 4"/>
          <p:cNvSpPr>
            <a:spLocks noGrp="1" noChangeArrowheads="1"/>
          </p:cNvSpPr>
          <p:nvPr>
            <p:ph type="dt" sz="half" idx="10"/>
          </p:nvPr>
        </p:nvSpPr>
        <p:spPr>
          <a:xfrm>
            <a:off x="457200" y="6248400"/>
            <a:ext cx="2133600" cy="457200"/>
          </a:xfrm>
        </p:spPr>
        <p:txBody>
          <a:bodyPr/>
          <a:lstStyle>
            <a:lvl1pPr>
              <a:defRPr/>
            </a:lvl1pPr>
          </a:lstStyle>
          <a:p>
            <a:pPr>
              <a:defRPr/>
            </a:pPr>
            <a:fld id="{7588D714-F446-46FF-8867-92E5CE7328F6}" type="datetime1">
              <a:rPr lang="en-US"/>
              <a:pPr>
                <a:defRPr/>
              </a:pPr>
              <a:t>7/27/2016</a:t>
            </a:fld>
            <a:endParaRPr lang="en-US"/>
          </a:p>
        </p:txBody>
      </p:sp>
      <p:sp>
        <p:nvSpPr>
          <p:cNvPr id="21" name="Rectangle 5"/>
          <p:cNvSpPr>
            <a:spLocks noGrp="1" noChangeArrowheads="1"/>
          </p:cNvSpPr>
          <p:nvPr>
            <p:ph type="ftr" sz="quarter" idx="11"/>
          </p:nvPr>
        </p:nvSpPr>
        <p:spPr/>
        <p:txBody>
          <a:bodyPr/>
          <a:lstStyle>
            <a:lvl1pPr>
              <a:defRPr/>
            </a:lvl1pPr>
          </a:lstStyle>
          <a:p>
            <a:r>
              <a:rPr lang="en-US"/>
              <a:t>www.htctu.net</a:t>
            </a:r>
          </a:p>
        </p:txBody>
      </p:sp>
      <p:sp>
        <p:nvSpPr>
          <p:cNvPr id="22" name="Rectangle 6"/>
          <p:cNvSpPr>
            <a:spLocks noGrp="1" noChangeArrowheads="1"/>
          </p:cNvSpPr>
          <p:nvPr>
            <p:ph type="sldNum" sz="quarter" idx="12"/>
          </p:nvPr>
        </p:nvSpPr>
        <p:spPr/>
        <p:txBody>
          <a:bodyPr/>
          <a:lstStyle>
            <a:lvl1pPr>
              <a:defRPr/>
            </a:lvl1pPr>
          </a:lstStyle>
          <a:p>
            <a:pPr>
              <a:defRPr/>
            </a:pPr>
            <a:fld id="{662EBFCF-28DF-48AF-ABB8-6B4A79306CF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r>
              <a:rPr lang="en-US"/>
              <a:t>www.htctu.net</a:t>
            </a:r>
          </a:p>
        </p:txBody>
      </p:sp>
      <p:sp>
        <p:nvSpPr>
          <p:cNvPr id="5" name="Rectangle 5"/>
          <p:cNvSpPr>
            <a:spLocks noGrp="1" noChangeArrowheads="1"/>
          </p:cNvSpPr>
          <p:nvPr>
            <p:ph type="sldNum" sz="quarter" idx="11"/>
          </p:nvPr>
        </p:nvSpPr>
        <p:spPr>
          <a:ln/>
        </p:spPr>
        <p:txBody>
          <a:bodyPr/>
          <a:lstStyle>
            <a:lvl1pPr>
              <a:defRPr/>
            </a:lvl1pPr>
          </a:lstStyle>
          <a:p>
            <a:pPr>
              <a:defRPr/>
            </a:pPr>
            <a:fld id="{3A5E61BC-630A-4F9D-83C2-FAD44DBA0383}"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fld id="{2653CBDA-54EC-4822-9C89-9D0D822F713D}" type="datetime1">
              <a:rPr lang="en-US"/>
              <a:pPr>
                <a:defRPr/>
              </a:pPr>
              <a:t>7/27/2016</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457200"/>
            <a:ext cx="17526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457200"/>
            <a:ext cx="51054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r>
              <a:rPr lang="en-US"/>
              <a:t>www.htctu.net</a:t>
            </a:r>
          </a:p>
        </p:txBody>
      </p:sp>
      <p:sp>
        <p:nvSpPr>
          <p:cNvPr id="5" name="Rectangle 5"/>
          <p:cNvSpPr>
            <a:spLocks noGrp="1" noChangeArrowheads="1"/>
          </p:cNvSpPr>
          <p:nvPr>
            <p:ph type="sldNum" sz="quarter" idx="11"/>
          </p:nvPr>
        </p:nvSpPr>
        <p:spPr>
          <a:ln/>
        </p:spPr>
        <p:txBody>
          <a:bodyPr/>
          <a:lstStyle>
            <a:lvl1pPr>
              <a:defRPr/>
            </a:lvl1pPr>
          </a:lstStyle>
          <a:p>
            <a:pPr>
              <a:defRPr/>
            </a:pPr>
            <a:fld id="{7A0BC362-CD26-44CE-AA00-FCBE8EC131CE}"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fld id="{E354D027-3368-49C3-91F3-5805E9EC8F6C}" type="datetime1">
              <a:rPr lang="en-US"/>
              <a:pPr>
                <a:defRPr/>
              </a:pPr>
              <a:t>7/27/2016</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76400" y="457200"/>
            <a:ext cx="70104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676400" y="1981200"/>
            <a:ext cx="7010400" cy="4114800"/>
          </a:xfrm>
        </p:spPr>
        <p:txBody>
          <a:bodyPr/>
          <a:lstStyle/>
          <a:p>
            <a:pPr lvl="0"/>
            <a:endParaRPr lang="en-US" noProof="0" smtClean="0"/>
          </a:p>
        </p:txBody>
      </p:sp>
      <p:sp>
        <p:nvSpPr>
          <p:cNvPr id="4" name="Rectangle 4"/>
          <p:cNvSpPr>
            <a:spLocks noGrp="1" noChangeArrowheads="1"/>
          </p:cNvSpPr>
          <p:nvPr>
            <p:ph type="ftr" sz="quarter" idx="10"/>
          </p:nvPr>
        </p:nvSpPr>
        <p:spPr>
          <a:ln/>
        </p:spPr>
        <p:txBody>
          <a:bodyPr/>
          <a:lstStyle>
            <a:lvl1pPr>
              <a:defRPr/>
            </a:lvl1pPr>
          </a:lstStyle>
          <a:p>
            <a:r>
              <a:rPr lang="en-US"/>
              <a:t>www.htctu.net</a:t>
            </a:r>
          </a:p>
        </p:txBody>
      </p:sp>
      <p:sp>
        <p:nvSpPr>
          <p:cNvPr id="5" name="Rectangle 5"/>
          <p:cNvSpPr>
            <a:spLocks noGrp="1" noChangeArrowheads="1"/>
          </p:cNvSpPr>
          <p:nvPr>
            <p:ph type="sldNum" sz="quarter" idx="11"/>
          </p:nvPr>
        </p:nvSpPr>
        <p:spPr>
          <a:ln/>
        </p:spPr>
        <p:txBody>
          <a:bodyPr/>
          <a:lstStyle>
            <a:lvl1pPr>
              <a:defRPr/>
            </a:lvl1pPr>
          </a:lstStyle>
          <a:p>
            <a:pPr>
              <a:defRPr/>
            </a:pPr>
            <a:fld id="{DDD719DF-AFAF-4299-A752-7FB597EF56C6}"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fld id="{A402F617-BF65-4CEB-A999-C066D4FAA104}" type="datetime1">
              <a:rPr lang="en-US"/>
              <a:pPr>
                <a:defRPr/>
              </a:pPr>
              <a:t>7/27/2016</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r>
              <a:rPr lang="en-US"/>
              <a:t>www.htctu.net</a:t>
            </a:r>
          </a:p>
        </p:txBody>
      </p:sp>
      <p:sp>
        <p:nvSpPr>
          <p:cNvPr id="5" name="Rectangle 5"/>
          <p:cNvSpPr>
            <a:spLocks noGrp="1" noChangeArrowheads="1"/>
          </p:cNvSpPr>
          <p:nvPr>
            <p:ph type="sldNum" sz="quarter" idx="11"/>
          </p:nvPr>
        </p:nvSpPr>
        <p:spPr>
          <a:ln/>
        </p:spPr>
        <p:txBody>
          <a:bodyPr/>
          <a:lstStyle>
            <a:lvl1pPr>
              <a:defRPr/>
            </a:lvl1pPr>
          </a:lstStyle>
          <a:p>
            <a:pPr>
              <a:defRPr/>
            </a:pPr>
            <a:fld id="{C3F40889-8850-4006-AA14-5300ADAB1525}"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fld id="{692B4EFD-5DCA-4876-B40D-712D0E806607}" type="datetime1">
              <a:rPr lang="en-US"/>
              <a:pPr>
                <a:defRPr/>
              </a:pPr>
              <a:t>7/27/2016</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r>
              <a:rPr lang="en-US"/>
              <a:t>www.htctu.net</a:t>
            </a:r>
          </a:p>
        </p:txBody>
      </p:sp>
      <p:sp>
        <p:nvSpPr>
          <p:cNvPr id="5" name="Rectangle 5"/>
          <p:cNvSpPr>
            <a:spLocks noGrp="1" noChangeArrowheads="1"/>
          </p:cNvSpPr>
          <p:nvPr>
            <p:ph type="sldNum" sz="quarter" idx="11"/>
          </p:nvPr>
        </p:nvSpPr>
        <p:spPr>
          <a:ln/>
        </p:spPr>
        <p:txBody>
          <a:bodyPr/>
          <a:lstStyle>
            <a:lvl1pPr>
              <a:defRPr/>
            </a:lvl1pPr>
          </a:lstStyle>
          <a:p>
            <a:pPr>
              <a:defRPr/>
            </a:pPr>
            <a:fld id="{A20832ED-0A86-491B-96BD-7B4ECD21F7BE}"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fld id="{478C3DB0-2E63-4CBC-84FB-BCE3A0CADF4A}" type="datetime1">
              <a:rPr lang="en-US"/>
              <a:pPr>
                <a:defRPr/>
              </a:pPr>
              <a:t>7/27/2016</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r>
              <a:rPr lang="en-US"/>
              <a:t>www.htctu.net</a:t>
            </a:r>
          </a:p>
        </p:txBody>
      </p:sp>
      <p:sp>
        <p:nvSpPr>
          <p:cNvPr id="5" name="Rectangle 5"/>
          <p:cNvSpPr>
            <a:spLocks noGrp="1" noChangeArrowheads="1"/>
          </p:cNvSpPr>
          <p:nvPr>
            <p:ph type="sldNum" sz="quarter" idx="11"/>
          </p:nvPr>
        </p:nvSpPr>
        <p:spPr>
          <a:ln/>
        </p:spPr>
        <p:txBody>
          <a:bodyPr/>
          <a:lstStyle>
            <a:lvl1pPr>
              <a:defRPr/>
            </a:lvl1pPr>
          </a:lstStyle>
          <a:p>
            <a:pPr>
              <a:defRPr/>
            </a:pPr>
            <a:fld id="{F431452D-70A5-436B-B915-D340866D78C1}"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fld id="{2C893359-E6DF-45D8-A8EC-CADC9CB4AE34}" type="datetime1">
              <a:rPr lang="en-US"/>
              <a:pPr>
                <a:defRPr/>
              </a:pPr>
              <a:t>7/27/2016</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r>
              <a:rPr lang="en-US"/>
              <a:t>www.htctu.net</a:t>
            </a:r>
          </a:p>
        </p:txBody>
      </p:sp>
      <p:sp>
        <p:nvSpPr>
          <p:cNvPr id="6" name="Rectangle 5"/>
          <p:cNvSpPr>
            <a:spLocks noGrp="1" noChangeArrowheads="1"/>
          </p:cNvSpPr>
          <p:nvPr>
            <p:ph type="sldNum" sz="quarter" idx="11"/>
          </p:nvPr>
        </p:nvSpPr>
        <p:spPr>
          <a:ln/>
        </p:spPr>
        <p:txBody>
          <a:bodyPr/>
          <a:lstStyle>
            <a:lvl1pPr>
              <a:defRPr/>
            </a:lvl1pPr>
          </a:lstStyle>
          <a:p>
            <a:pPr>
              <a:defRPr/>
            </a:pPr>
            <a:fld id="{0CE3F882-4122-45B0-8249-8FA794ADF425}"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fld id="{203ECABB-F2B5-4002-9737-111D32EC28F0}" type="datetime1">
              <a:rPr lang="en-US"/>
              <a:pPr>
                <a:defRPr/>
              </a:pPr>
              <a:t>7/27/2016</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r>
              <a:rPr lang="en-US"/>
              <a:t>www.htctu.net</a:t>
            </a:r>
          </a:p>
        </p:txBody>
      </p:sp>
      <p:sp>
        <p:nvSpPr>
          <p:cNvPr id="8" name="Rectangle 5"/>
          <p:cNvSpPr>
            <a:spLocks noGrp="1" noChangeArrowheads="1"/>
          </p:cNvSpPr>
          <p:nvPr>
            <p:ph type="sldNum" sz="quarter" idx="11"/>
          </p:nvPr>
        </p:nvSpPr>
        <p:spPr>
          <a:ln/>
        </p:spPr>
        <p:txBody>
          <a:bodyPr/>
          <a:lstStyle>
            <a:lvl1pPr>
              <a:defRPr/>
            </a:lvl1pPr>
          </a:lstStyle>
          <a:p>
            <a:pPr>
              <a:defRPr/>
            </a:pPr>
            <a:fld id="{0C4913A8-2DBB-453E-BFDE-9ADBD3BAAB97}" type="slidenum">
              <a:rPr lang="en-US"/>
              <a:pPr>
                <a:defRPr/>
              </a:pPr>
              <a:t>‹#›</a:t>
            </a:fld>
            <a:endParaRPr lang="en-US"/>
          </a:p>
        </p:txBody>
      </p:sp>
      <p:sp>
        <p:nvSpPr>
          <p:cNvPr id="9" name="Rectangle 22"/>
          <p:cNvSpPr>
            <a:spLocks noGrp="1" noChangeArrowheads="1"/>
          </p:cNvSpPr>
          <p:nvPr>
            <p:ph type="dt" sz="half" idx="12"/>
          </p:nvPr>
        </p:nvSpPr>
        <p:spPr>
          <a:ln/>
        </p:spPr>
        <p:txBody>
          <a:bodyPr/>
          <a:lstStyle>
            <a:lvl1pPr>
              <a:defRPr/>
            </a:lvl1pPr>
          </a:lstStyle>
          <a:p>
            <a:pPr>
              <a:defRPr/>
            </a:pPr>
            <a:fld id="{AE3F1386-B2A7-4FB8-988E-1E6FAFD0767E}" type="datetime1">
              <a:rPr lang="en-US"/>
              <a:pPr>
                <a:defRPr/>
              </a:pPr>
              <a:t>7/27/2016</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r>
              <a:rPr lang="en-US"/>
              <a:t>www.htctu.net</a:t>
            </a:r>
          </a:p>
        </p:txBody>
      </p:sp>
      <p:sp>
        <p:nvSpPr>
          <p:cNvPr id="4" name="Rectangle 5"/>
          <p:cNvSpPr>
            <a:spLocks noGrp="1" noChangeArrowheads="1"/>
          </p:cNvSpPr>
          <p:nvPr>
            <p:ph type="sldNum" sz="quarter" idx="11"/>
          </p:nvPr>
        </p:nvSpPr>
        <p:spPr>
          <a:ln/>
        </p:spPr>
        <p:txBody>
          <a:bodyPr/>
          <a:lstStyle>
            <a:lvl1pPr>
              <a:defRPr/>
            </a:lvl1pPr>
          </a:lstStyle>
          <a:p>
            <a:pPr>
              <a:defRPr/>
            </a:pPr>
            <a:fld id="{9F7D1C22-7A7E-47BF-975B-1E31B6F94197}" type="slidenum">
              <a:rPr lang="en-US"/>
              <a:pPr>
                <a:defRPr/>
              </a:pPr>
              <a:t>‹#›</a:t>
            </a:fld>
            <a:endParaRPr lang="en-US"/>
          </a:p>
        </p:txBody>
      </p:sp>
      <p:sp>
        <p:nvSpPr>
          <p:cNvPr id="5" name="Rectangle 22"/>
          <p:cNvSpPr>
            <a:spLocks noGrp="1" noChangeArrowheads="1"/>
          </p:cNvSpPr>
          <p:nvPr>
            <p:ph type="dt" sz="half" idx="12"/>
          </p:nvPr>
        </p:nvSpPr>
        <p:spPr>
          <a:ln/>
        </p:spPr>
        <p:txBody>
          <a:bodyPr/>
          <a:lstStyle>
            <a:lvl1pPr>
              <a:defRPr/>
            </a:lvl1pPr>
          </a:lstStyle>
          <a:p>
            <a:pPr>
              <a:defRPr/>
            </a:pPr>
            <a:fld id="{CB1691A9-D550-4E43-AA5D-B744BFCF8139}" type="datetime1">
              <a:rPr lang="en-US"/>
              <a:pPr>
                <a:defRPr/>
              </a:pPr>
              <a:t>7/27/2016</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r>
              <a:rPr lang="en-US"/>
              <a:t>www.htctu.net</a:t>
            </a:r>
          </a:p>
        </p:txBody>
      </p:sp>
      <p:sp>
        <p:nvSpPr>
          <p:cNvPr id="3" name="Rectangle 5"/>
          <p:cNvSpPr>
            <a:spLocks noGrp="1" noChangeArrowheads="1"/>
          </p:cNvSpPr>
          <p:nvPr>
            <p:ph type="sldNum" sz="quarter" idx="11"/>
          </p:nvPr>
        </p:nvSpPr>
        <p:spPr>
          <a:ln/>
        </p:spPr>
        <p:txBody>
          <a:bodyPr/>
          <a:lstStyle>
            <a:lvl1pPr>
              <a:defRPr/>
            </a:lvl1pPr>
          </a:lstStyle>
          <a:p>
            <a:pPr>
              <a:defRPr/>
            </a:pPr>
            <a:fld id="{6602DD9E-FBDA-4057-8A6B-0FC7E43CFB5D}" type="slidenum">
              <a:rPr lang="en-US"/>
              <a:pPr>
                <a:defRPr/>
              </a:pPr>
              <a:t>‹#›</a:t>
            </a:fld>
            <a:endParaRPr lang="en-US"/>
          </a:p>
        </p:txBody>
      </p:sp>
      <p:sp>
        <p:nvSpPr>
          <p:cNvPr id="4" name="Rectangle 22"/>
          <p:cNvSpPr>
            <a:spLocks noGrp="1" noChangeArrowheads="1"/>
          </p:cNvSpPr>
          <p:nvPr>
            <p:ph type="dt" sz="half" idx="12"/>
          </p:nvPr>
        </p:nvSpPr>
        <p:spPr>
          <a:ln/>
        </p:spPr>
        <p:txBody>
          <a:bodyPr/>
          <a:lstStyle>
            <a:lvl1pPr>
              <a:defRPr/>
            </a:lvl1pPr>
          </a:lstStyle>
          <a:p>
            <a:pPr>
              <a:defRPr/>
            </a:pPr>
            <a:fld id="{D6DF847E-5F19-4E44-9BF7-CC60F08C06A7}" type="datetime1">
              <a:rPr lang="en-US"/>
              <a:pPr>
                <a:defRPr/>
              </a:pPr>
              <a:t>7/27/2016</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r>
              <a:rPr lang="en-US"/>
              <a:t>www.htctu.net</a:t>
            </a:r>
          </a:p>
        </p:txBody>
      </p:sp>
      <p:sp>
        <p:nvSpPr>
          <p:cNvPr id="6" name="Rectangle 5"/>
          <p:cNvSpPr>
            <a:spLocks noGrp="1" noChangeArrowheads="1"/>
          </p:cNvSpPr>
          <p:nvPr>
            <p:ph type="sldNum" sz="quarter" idx="11"/>
          </p:nvPr>
        </p:nvSpPr>
        <p:spPr>
          <a:ln/>
        </p:spPr>
        <p:txBody>
          <a:bodyPr/>
          <a:lstStyle>
            <a:lvl1pPr>
              <a:defRPr/>
            </a:lvl1pPr>
          </a:lstStyle>
          <a:p>
            <a:pPr>
              <a:defRPr/>
            </a:pPr>
            <a:fld id="{4BCD134B-9373-45CE-B682-84A444A6390C}"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fld id="{9C196702-1769-4BF6-8DF2-A97F8E8C7AAD}" type="datetime1">
              <a:rPr lang="en-US"/>
              <a:pPr>
                <a:defRPr/>
              </a:pPr>
              <a:t>7/27/2016</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r>
              <a:rPr lang="en-US"/>
              <a:t>www.htctu.net</a:t>
            </a:r>
          </a:p>
        </p:txBody>
      </p:sp>
      <p:sp>
        <p:nvSpPr>
          <p:cNvPr id="6" name="Rectangle 5"/>
          <p:cNvSpPr>
            <a:spLocks noGrp="1" noChangeArrowheads="1"/>
          </p:cNvSpPr>
          <p:nvPr>
            <p:ph type="sldNum" sz="quarter" idx="11"/>
          </p:nvPr>
        </p:nvSpPr>
        <p:spPr>
          <a:ln/>
        </p:spPr>
        <p:txBody>
          <a:bodyPr/>
          <a:lstStyle>
            <a:lvl1pPr>
              <a:defRPr/>
            </a:lvl1pPr>
          </a:lstStyle>
          <a:p>
            <a:pPr>
              <a:defRPr/>
            </a:pPr>
            <a:fld id="{8474B16D-D1D2-4144-A7C5-D2520D95B568}"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fld id="{1FCE6E91-FC40-4A59-ACEF-9849A0A60084}" type="datetime1">
              <a:rPr lang="en-US"/>
              <a:pPr>
                <a:defRPr/>
              </a:pPr>
              <a:t>7/27/2016</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457200"/>
            <a:ext cx="70104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676400" y="1981200"/>
            <a:ext cx="7010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8660" name="Rectangle 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tx2"/>
                </a:solidFill>
              </a:defRPr>
            </a:lvl1pPr>
          </a:lstStyle>
          <a:p>
            <a:r>
              <a:rPr lang="en-US"/>
              <a:t>www.htctu.net</a:t>
            </a:r>
          </a:p>
        </p:txBody>
      </p:sp>
      <p:sp>
        <p:nvSpPr>
          <p:cNvPr id="198661" name="Rectangle 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2"/>
                </a:solidFill>
                <a:cs typeface="+mn-cs"/>
              </a:defRPr>
            </a:lvl1pPr>
          </a:lstStyle>
          <a:p>
            <a:pPr>
              <a:defRPr/>
            </a:pPr>
            <a:fld id="{767F155E-AE87-4149-A9A9-0C7235EC2BCE}" type="slidenum">
              <a:rPr lang="en-US"/>
              <a:pPr>
                <a:defRPr/>
              </a:pPr>
              <a:t>‹#›</a:t>
            </a:fld>
            <a:endParaRPr lang="en-US"/>
          </a:p>
        </p:txBody>
      </p:sp>
      <p:sp>
        <p:nvSpPr>
          <p:cNvPr id="198662" name="Line 6"/>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pPr eaLnBrk="0" hangingPunct="0">
              <a:defRPr/>
            </a:pPr>
            <a:endParaRPr lang="en-US">
              <a:cs typeface="+mn-cs"/>
            </a:endParaRPr>
          </a:p>
        </p:txBody>
      </p:sp>
      <p:sp>
        <p:nvSpPr>
          <p:cNvPr id="198663" name="Line 7"/>
          <p:cNvSpPr>
            <a:spLocks noChangeShapeType="1"/>
          </p:cNvSpPr>
          <p:nvPr/>
        </p:nvSpPr>
        <p:spPr bwMode="auto">
          <a:xfrm>
            <a:off x="228600" y="304800"/>
            <a:ext cx="8610600" cy="0"/>
          </a:xfrm>
          <a:prstGeom prst="line">
            <a:avLst/>
          </a:prstGeom>
          <a:noFill/>
          <a:ln w="76200">
            <a:solidFill>
              <a:schemeClr val="tx2"/>
            </a:solidFill>
            <a:round/>
            <a:headEnd/>
            <a:tailEnd/>
          </a:ln>
          <a:effectLst/>
        </p:spPr>
        <p:txBody>
          <a:bodyPr/>
          <a:lstStyle/>
          <a:p>
            <a:pPr eaLnBrk="0" hangingPunct="0">
              <a:defRPr/>
            </a:pPr>
            <a:endParaRPr lang="en-US">
              <a:cs typeface="+mn-cs"/>
            </a:endParaRPr>
          </a:p>
        </p:txBody>
      </p:sp>
      <p:grpSp>
        <p:nvGrpSpPr>
          <p:cNvPr id="1032" name="Group 8"/>
          <p:cNvGrpSpPr>
            <a:grpSpLocks/>
          </p:cNvGrpSpPr>
          <p:nvPr/>
        </p:nvGrpSpPr>
        <p:grpSpPr bwMode="auto">
          <a:xfrm>
            <a:off x="228600" y="457200"/>
            <a:ext cx="1246188" cy="1371600"/>
            <a:chOff x="144" y="288"/>
            <a:chExt cx="785" cy="864"/>
          </a:xfrm>
        </p:grpSpPr>
        <p:sp>
          <p:nvSpPr>
            <p:cNvPr id="198665" name="Rectangle 9"/>
            <p:cNvSpPr>
              <a:spLocks noChangeArrowheads="1"/>
            </p:cNvSpPr>
            <p:nvPr/>
          </p:nvSpPr>
          <p:spPr bwMode="auto">
            <a:xfrm>
              <a:off x="589" y="288"/>
              <a:ext cx="28" cy="534"/>
            </a:xfrm>
            <a:prstGeom prst="rect">
              <a:avLst/>
            </a:prstGeom>
            <a:solidFill>
              <a:schemeClr val="accent2"/>
            </a:solidFill>
            <a:ln w="9525">
              <a:noFill/>
              <a:miter lim="800000"/>
              <a:headEnd/>
              <a:tailEnd/>
            </a:ln>
          </p:spPr>
          <p:txBody>
            <a:bodyPr/>
            <a:lstStyle/>
            <a:p>
              <a:pPr eaLnBrk="0" hangingPunct="0">
                <a:defRPr/>
              </a:pPr>
              <a:endParaRPr lang="en-US">
                <a:cs typeface="+mn-cs"/>
              </a:endParaRPr>
            </a:p>
          </p:txBody>
        </p:sp>
        <p:sp>
          <p:nvSpPr>
            <p:cNvPr id="198666" name="Rectangle 10"/>
            <p:cNvSpPr>
              <a:spLocks noChangeArrowheads="1"/>
            </p:cNvSpPr>
            <p:nvPr/>
          </p:nvSpPr>
          <p:spPr bwMode="auto">
            <a:xfrm>
              <a:off x="526" y="288"/>
              <a:ext cx="28" cy="470"/>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98667" name="Rectangle 11"/>
            <p:cNvSpPr>
              <a:spLocks noChangeArrowheads="1"/>
            </p:cNvSpPr>
            <p:nvPr/>
          </p:nvSpPr>
          <p:spPr bwMode="auto">
            <a:xfrm>
              <a:off x="462" y="288"/>
              <a:ext cx="28" cy="401"/>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98668" name="Rectangle 12"/>
            <p:cNvSpPr>
              <a:spLocks noChangeArrowheads="1"/>
            </p:cNvSpPr>
            <p:nvPr/>
          </p:nvSpPr>
          <p:spPr bwMode="auto">
            <a:xfrm>
              <a:off x="398" y="288"/>
              <a:ext cx="28" cy="334"/>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98669" name="Rectangle 13"/>
            <p:cNvSpPr>
              <a:spLocks noChangeArrowheads="1"/>
            </p:cNvSpPr>
            <p:nvPr/>
          </p:nvSpPr>
          <p:spPr bwMode="auto">
            <a:xfrm>
              <a:off x="335" y="288"/>
              <a:ext cx="28" cy="269"/>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98670" name="Rectangle 14"/>
            <p:cNvSpPr>
              <a:spLocks noChangeArrowheads="1"/>
            </p:cNvSpPr>
            <p:nvPr/>
          </p:nvSpPr>
          <p:spPr bwMode="auto">
            <a:xfrm>
              <a:off x="271" y="288"/>
              <a:ext cx="28" cy="197"/>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98671" name="Rectangle 15"/>
            <p:cNvSpPr>
              <a:spLocks noChangeArrowheads="1"/>
            </p:cNvSpPr>
            <p:nvPr/>
          </p:nvSpPr>
          <p:spPr bwMode="auto">
            <a:xfrm>
              <a:off x="207" y="288"/>
              <a:ext cx="29" cy="136"/>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98672" name="Rectangle 16"/>
            <p:cNvSpPr>
              <a:spLocks noChangeArrowheads="1"/>
            </p:cNvSpPr>
            <p:nvPr/>
          </p:nvSpPr>
          <p:spPr bwMode="auto">
            <a:xfrm>
              <a:off x="144" y="288"/>
              <a:ext cx="28" cy="68"/>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98673" name="Rectangle 17"/>
            <p:cNvSpPr>
              <a:spLocks noChangeArrowheads="1"/>
            </p:cNvSpPr>
            <p:nvPr/>
          </p:nvSpPr>
          <p:spPr bwMode="auto">
            <a:xfrm>
              <a:off x="653" y="288"/>
              <a:ext cx="26" cy="599"/>
            </a:xfrm>
            <a:prstGeom prst="rect">
              <a:avLst/>
            </a:prstGeom>
            <a:solidFill>
              <a:schemeClr val="accent2"/>
            </a:solidFill>
            <a:ln w="9525">
              <a:noFill/>
              <a:miter lim="800000"/>
              <a:headEnd/>
              <a:tailEnd/>
            </a:ln>
          </p:spPr>
          <p:txBody>
            <a:bodyPr/>
            <a:lstStyle/>
            <a:p>
              <a:pPr eaLnBrk="0" hangingPunct="0">
                <a:defRPr/>
              </a:pPr>
              <a:endParaRPr lang="en-US">
                <a:cs typeface="+mn-cs"/>
              </a:endParaRPr>
            </a:p>
          </p:txBody>
        </p:sp>
        <p:sp>
          <p:nvSpPr>
            <p:cNvPr id="198674" name="Rectangle 18"/>
            <p:cNvSpPr>
              <a:spLocks noChangeArrowheads="1"/>
            </p:cNvSpPr>
            <p:nvPr/>
          </p:nvSpPr>
          <p:spPr bwMode="auto">
            <a:xfrm>
              <a:off x="715" y="288"/>
              <a:ext cx="26" cy="667"/>
            </a:xfrm>
            <a:prstGeom prst="rect">
              <a:avLst/>
            </a:prstGeom>
            <a:solidFill>
              <a:schemeClr val="accent2"/>
            </a:solidFill>
            <a:ln w="9525">
              <a:noFill/>
              <a:miter lim="800000"/>
              <a:headEnd/>
              <a:tailEnd/>
            </a:ln>
          </p:spPr>
          <p:txBody>
            <a:bodyPr/>
            <a:lstStyle/>
            <a:p>
              <a:pPr eaLnBrk="0" hangingPunct="0">
                <a:defRPr/>
              </a:pPr>
              <a:endParaRPr lang="en-US">
                <a:cs typeface="+mn-cs"/>
              </a:endParaRPr>
            </a:p>
          </p:txBody>
        </p:sp>
        <p:sp>
          <p:nvSpPr>
            <p:cNvPr id="198675" name="Rectangle 19"/>
            <p:cNvSpPr>
              <a:spLocks noChangeArrowheads="1"/>
            </p:cNvSpPr>
            <p:nvPr/>
          </p:nvSpPr>
          <p:spPr bwMode="auto">
            <a:xfrm>
              <a:off x="776" y="288"/>
              <a:ext cx="27" cy="731"/>
            </a:xfrm>
            <a:prstGeom prst="rect">
              <a:avLst/>
            </a:prstGeom>
            <a:solidFill>
              <a:schemeClr val="accent1"/>
            </a:solidFill>
            <a:ln w="9525">
              <a:noFill/>
              <a:miter lim="800000"/>
              <a:headEnd/>
              <a:tailEnd/>
            </a:ln>
          </p:spPr>
          <p:txBody>
            <a:bodyPr/>
            <a:lstStyle/>
            <a:p>
              <a:pPr eaLnBrk="0" hangingPunct="0">
                <a:defRPr/>
              </a:pPr>
              <a:endParaRPr lang="en-US">
                <a:cs typeface="+mn-cs"/>
              </a:endParaRPr>
            </a:p>
          </p:txBody>
        </p:sp>
        <p:sp>
          <p:nvSpPr>
            <p:cNvPr id="198676" name="Rectangle 20"/>
            <p:cNvSpPr>
              <a:spLocks noChangeArrowheads="1"/>
            </p:cNvSpPr>
            <p:nvPr/>
          </p:nvSpPr>
          <p:spPr bwMode="auto">
            <a:xfrm>
              <a:off x="839" y="288"/>
              <a:ext cx="28" cy="800"/>
            </a:xfrm>
            <a:prstGeom prst="rect">
              <a:avLst/>
            </a:prstGeom>
            <a:solidFill>
              <a:schemeClr val="accent1"/>
            </a:solidFill>
            <a:ln w="9525">
              <a:noFill/>
              <a:miter lim="800000"/>
              <a:headEnd/>
              <a:tailEnd/>
            </a:ln>
          </p:spPr>
          <p:txBody>
            <a:bodyPr/>
            <a:lstStyle/>
            <a:p>
              <a:pPr eaLnBrk="0" hangingPunct="0">
                <a:defRPr/>
              </a:pPr>
              <a:endParaRPr lang="en-US">
                <a:cs typeface="+mn-cs"/>
              </a:endParaRPr>
            </a:p>
          </p:txBody>
        </p:sp>
        <p:sp>
          <p:nvSpPr>
            <p:cNvPr id="198677" name="Rectangle 21"/>
            <p:cNvSpPr>
              <a:spLocks noChangeArrowheads="1"/>
            </p:cNvSpPr>
            <p:nvPr/>
          </p:nvSpPr>
          <p:spPr bwMode="auto">
            <a:xfrm>
              <a:off x="902" y="288"/>
              <a:ext cx="27" cy="864"/>
            </a:xfrm>
            <a:prstGeom prst="rect">
              <a:avLst/>
            </a:prstGeom>
            <a:solidFill>
              <a:schemeClr val="accent1"/>
            </a:solidFill>
            <a:ln w="9525">
              <a:noFill/>
              <a:miter lim="800000"/>
              <a:headEnd/>
              <a:tailEnd/>
            </a:ln>
          </p:spPr>
          <p:txBody>
            <a:bodyPr/>
            <a:lstStyle/>
            <a:p>
              <a:pPr eaLnBrk="0" hangingPunct="0">
                <a:defRPr/>
              </a:pPr>
              <a:endParaRPr lang="en-US">
                <a:cs typeface="+mn-cs"/>
              </a:endParaRPr>
            </a:p>
          </p:txBody>
        </p:sp>
      </p:grpSp>
      <p:sp>
        <p:nvSpPr>
          <p:cNvPr id="198678" name="Rectangle 2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2"/>
                </a:solidFill>
                <a:cs typeface="+mn-cs"/>
              </a:defRPr>
            </a:lvl1pPr>
          </a:lstStyle>
          <a:p>
            <a:pPr>
              <a:defRPr/>
            </a:pPr>
            <a:fld id="{CDA98C49-E8B4-4B6C-98DA-31EF4ED297FB}" type="datetime1">
              <a:rPr lang="en-US"/>
              <a:pPr>
                <a:defRPr/>
              </a:pPr>
              <a:t>7/27/2016</a:t>
            </a:fld>
            <a:endParaRPr lang="en-US"/>
          </a:p>
        </p:txBody>
      </p:sp>
    </p:spTree>
  </p:cSld>
  <p:clrMap bg1="dk2" tx1="lt1" bg2="dk1"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 id="2147483660" r:id="rId12"/>
    <p:sldLayoutId id="2147483659" r:id="rId13"/>
  </p:sldLayoutIdLst>
  <p:hf hdr="0"/>
  <p:txStyles>
    <p:titleStyle>
      <a:lvl1pPr algn="l" rtl="0" eaLnBrk="0" fontAlgn="base" hangingPunct="0">
        <a:spcBef>
          <a:spcPct val="0"/>
        </a:spcBef>
        <a:spcAft>
          <a:spcPct val="0"/>
        </a:spcAft>
        <a:defRPr sz="3900">
          <a:solidFill>
            <a:schemeClr val="tx2"/>
          </a:solidFill>
          <a:latin typeface="+mj-lt"/>
          <a:ea typeface="+mj-ea"/>
          <a:cs typeface="+mj-cs"/>
        </a:defRPr>
      </a:lvl1pPr>
      <a:lvl2pPr algn="l" rtl="0" eaLnBrk="0" fontAlgn="base" hangingPunct="0">
        <a:spcBef>
          <a:spcPct val="0"/>
        </a:spcBef>
        <a:spcAft>
          <a:spcPct val="0"/>
        </a:spcAft>
        <a:defRPr sz="3900">
          <a:solidFill>
            <a:schemeClr val="tx2"/>
          </a:solidFill>
          <a:latin typeface="Arial" charset="0"/>
        </a:defRPr>
      </a:lvl2pPr>
      <a:lvl3pPr algn="l" rtl="0" eaLnBrk="0" fontAlgn="base" hangingPunct="0">
        <a:spcBef>
          <a:spcPct val="0"/>
        </a:spcBef>
        <a:spcAft>
          <a:spcPct val="0"/>
        </a:spcAft>
        <a:defRPr sz="3900">
          <a:solidFill>
            <a:schemeClr val="tx2"/>
          </a:solidFill>
          <a:latin typeface="Arial" charset="0"/>
        </a:defRPr>
      </a:lvl3pPr>
      <a:lvl4pPr algn="l" rtl="0" eaLnBrk="0" fontAlgn="base" hangingPunct="0">
        <a:spcBef>
          <a:spcPct val="0"/>
        </a:spcBef>
        <a:spcAft>
          <a:spcPct val="0"/>
        </a:spcAft>
        <a:defRPr sz="3900">
          <a:solidFill>
            <a:schemeClr val="tx2"/>
          </a:solidFill>
          <a:latin typeface="Arial" charset="0"/>
        </a:defRPr>
      </a:lvl4pPr>
      <a:lvl5pPr algn="l" rtl="0" eaLnBrk="0" fontAlgn="base" hangingPunct="0">
        <a:spcBef>
          <a:spcPct val="0"/>
        </a:spcBef>
        <a:spcAft>
          <a:spcPct val="0"/>
        </a:spcAft>
        <a:defRPr sz="3900">
          <a:solidFill>
            <a:schemeClr val="tx2"/>
          </a:solidFill>
          <a:latin typeface="Arial" charset="0"/>
        </a:defRPr>
      </a:lvl5pPr>
      <a:lvl6pPr marL="457200" algn="l" rtl="0" fontAlgn="base">
        <a:spcBef>
          <a:spcPct val="0"/>
        </a:spcBef>
        <a:spcAft>
          <a:spcPct val="0"/>
        </a:spcAft>
        <a:defRPr sz="3900">
          <a:solidFill>
            <a:schemeClr val="tx2"/>
          </a:solidFill>
          <a:latin typeface="Arial" charset="0"/>
        </a:defRPr>
      </a:lvl6pPr>
      <a:lvl7pPr marL="914400" algn="l" rtl="0" fontAlgn="base">
        <a:spcBef>
          <a:spcPct val="0"/>
        </a:spcBef>
        <a:spcAft>
          <a:spcPct val="0"/>
        </a:spcAft>
        <a:defRPr sz="3900">
          <a:solidFill>
            <a:schemeClr val="tx2"/>
          </a:solidFill>
          <a:latin typeface="Arial" charset="0"/>
        </a:defRPr>
      </a:lvl7pPr>
      <a:lvl8pPr marL="1371600" algn="l" rtl="0" fontAlgn="base">
        <a:spcBef>
          <a:spcPct val="0"/>
        </a:spcBef>
        <a:spcAft>
          <a:spcPct val="0"/>
        </a:spcAft>
        <a:defRPr sz="3900">
          <a:solidFill>
            <a:schemeClr val="tx2"/>
          </a:solidFill>
          <a:latin typeface="Arial" charset="0"/>
        </a:defRPr>
      </a:lvl8pPr>
      <a:lvl9pPr marL="1828800" algn="l" rtl="0" fontAlgn="base">
        <a:spcBef>
          <a:spcPct val="0"/>
        </a:spcBef>
        <a:spcAft>
          <a:spcPct val="0"/>
        </a:spcAft>
        <a:defRPr sz="39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85000"/>
        <a:buFont typeface="Wingdings" pitchFamily="2" charset="2"/>
        <a:buChar char="o"/>
        <a:defRPr sz="28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n"/>
        <a:defRPr sz="2500">
          <a:solidFill>
            <a:schemeClr val="tx2"/>
          </a:solidFill>
          <a:latin typeface="+mn-lt"/>
        </a:defRPr>
      </a:lvl2pPr>
      <a:lvl3pPr marL="1143000" indent="-228600" algn="l" rtl="0" eaLnBrk="0" fontAlgn="base" hangingPunct="0">
        <a:spcBef>
          <a:spcPct val="20000"/>
        </a:spcBef>
        <a:spcAft>
          <a:spcPct val="0"/>
        </a:spcAft>
        <a:buClr>
          <a:schemeClr val="accent1"/>
        </a:buClr>
        <a:buSzPct val="70000"/>
        <a:buFont typeface="Wingdings" pitchFamily="2" charset="2"/>
        <a:buChar char="p"/>
        <a:defRPr sz="2200">
          <a:solidFill>
            <a:schemeClr val="tx2"/>
          </a:solidFill>
          <a:latin typeface="+mn-lt"/>
        </a:defRPr>
      </a:lvl3pPr>
      <a:lvl4pPr marL="1600200" indent="-228600" algn="l" rtl="0" eaLnBrk="0" fontAlgn="base" hangingPunct="0">
        <a:spcBef>
          <a:spcPct val="20000"/>
        </a:spcBef>
        <a:spcAft>
          <a:spcPct val="0"/>
        </a:spcAft>
        <a:buClr>
          <a:schemeClr val="accent1"/>
        </a:buClr>
        <a:buSzPct val="70000"/>
        <a:buFont typeface="Wingdings" pitchFamily="2" charset="2"/>
        <a:buChar char="n"/>
        <a:defRPr sz="2000">
          <a:solidFill>
            <a:schemeClr val="tx2"/>
          </a:solidFill>
          <a:latin typeface="+mn-lt"/>
        </a:defRPr>
      </a:lvl4pPr>
      <a:lvl5pPr marL="2057400" indent="-228600" algn="l" rtl="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mn-lt"/>
        </a:defRPr>
      </a:lvl5pPr>
      <a:lvl6pPr marL="25146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6pPr>
      <a:lvl7pPr marL="29718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7pPr>
      <a:lvl8pPr marL="34290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8pPr>
      <a:lvl9pPr marL="38862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mailto:accessibility-info@cccnext.net"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2.ed.gov/about/offices/list/ocr/docs/investigations/index.html?exp=2#section504rev"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dcmp.org/"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p:txBody>
          <a:bodyPr/>
          <a:lstStyle/>
          <a:p>
            <a:r>
              <a:rPr lang="en-US" dirty="0" smtClean="0"/>
              <a:t>Institutional Accessibility for the Web</a:t>
            </a:r>
            <a:endParaRPr lang="en-US" dirty="0" smtClean="0"/>
          </a:p>
        </p:txBody>
      </p:sp>
      <p:sp>
        <p:nvSpPr>
          <p:cNvPr id="17410" name="Rectangle 3"/>
          <p:cNvSpPr>
            <a:spLocks noGrp="1" noChangeArrowheads="1"/>
          </p:cNvSpPr>
          <p:nvPr>
            <p:ph type="subTitle" idx="1"/>
          </p:nvPr>
        </p:nvSpPr>
        <p:spPr>
          <a:xfrm>
            <a:off x="1752600" y="4572000"/>
            <a:ext cx="7086600" cy="1219200"/>
          </a:xfrm>
        </p:spPr>
        <p:txBody>
          <a:bodyPr/>
          <a:lstStyle/>
          <a:p>
            <a:r>
              <a:rPr lang="en-US" dirty="0" smtClean="0"/>
              <a:t>Gaeir Dietrich </a:t>
            </a:r>
            <a:r>
              <a:rPr lang="en-US" dirty="0" smtClean="0">
                <a:sym typeface="Symbol" pitchFamily="18" charset="2"/>
              </a:rPr>
              <a:t> HTCTU Director</a:t>
            </a:r>
          </a:p>
          <a:p>
            <a:r>
              <a:rPr lang="en-US" dirty="0" smtClean="0">
                <a:sym typeface="Symbol" pitchFamily="18" charset="2"/>
              </a:rPr>
              <a:t>www.htctu.net</a:t>
            </a:r>
            <a:r>
              <a:rPr lang="en-US" dirty="0" smtClean="0"/>
              <a:t> </a:t>
            </a:r>
            <a:r>
              <a:rPr lang="en-US" dirty="0" smtClean="0">
                <a:sym typeface="Symbol" pitchFamily="18" charset="2"/>
              </a:rPr>
              <a:t> www.toolsthatinspire.com </a:t>
            </a:r>
            <a:endParaRPr lang="en-US" dirty="0" smtClean="0"/>
          </a:p>
        </p:txBody>
      </p:sp>
      <p:sp>
        <p:nvSpPr>
          <p:cNvPr id="17411" name="Date Placeholder 1"/>
          <p:cNvSpPr>
            <a:spLocks noGrp="1"/>
          </p:cNvSpPr>
          <p:nvPr>
            <p:ph type="dt" sz="quarter" idx="10"/>
          </p:nvPr>
        </p:nvSpPr>
        <p:spPr/>
        <p:txBody>
          <a:bodyPr/>
          <a:lstStyle/>
          <a:p>
            <a:fld id="{0ABFF753-027E-49FD-9C98-6A20496386C6}" type="datetime1">
              <a:rPr lang="en-US" smtClean="0"/>
              <a:pPr/>
              <a:t>7/27/2016</a:t>
            </a:fld>
            <a:endParaRPr lang="en-US" smtClean="0"/>
          </a:p>
        </p:txBody>
      </p:sp>
      <p:sp>
        <p:nvSpPr>
          <p:cNvPr id="17412" name="Footer Placeholder 2"/>
          <p:cNvSpPr>
            <a:spLocks noGrp="1"/>
          </p:cNvSpPr>
          <p:nvPr>
            <p:ph type="ftr" sz="quarter" idx="11"/>
          </p:nvPr>
        </p:nvSpPr>
        <p:spPr/>
        <p:txBody>
          <a:bodyPr/>
          <a:lstStyle/>
          <a:p>
            <a:r>
              <a:rPr lang="en-US" smtClean="0"/>
              <a:t>www.htctu.net</a:t>
            </a:r>
            <a:endParaRPr lang="en-US" dirty="0"/>
          </a:p>
        </p:txBody>
      </p:sp>
      <p:sp>
        <p:nvSpPr>
          <p:cNvPr id="17413" name="Slide Number Placeholder 3"/>
          <p:cNvSpPr>
            <a:spLocks noGrp="1"/>
          </p:cNvSpPr>
          <p:nvPr>
            <p:ph type="sldNum" sz="quarter" idx="12"/>
          </p:nvPr>
        </p:nvSpPr>
        <p:spPr/>
        <p:txBody>
          <a:bodyPr/>
          <a:lstStyle/>
          <a:p>
            <a:fld id="{6468F0EB-F6FB-4DAC-A34F-44BFAA12F588}" type="slidenum">
              <a:rPr lang="en-US" smtClean="0"/>
              <a:pPr/>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mtClean="0"/>
              <a:t>Not Equal</a:t>
            </a:r>
          </a:p>
        </p:txBody>
      </p:sp>
      <p:sp>
        <p:nvSpPr>
          <p:cNvPr id="7171" name="Rectangle 3"/>
          <p:cNvSpPr>
            <a:spLocks noGrp="1" noChangeArrowheads="1"/>
          </p:cNvSpPr>
          <p:nvPr>
            <p:ph type="body" idx="1"/>
          </p:nvPr>
        </p:nvSpPr>
        <p:spPr/>
        <p:txBody>
          <a:bodyPr/>
          <a:lstStyle/>
          <a:p>
            <a:r>
              <a:rPr lang="en-US" altLang="en-US" smtClean="0"/>
              <a:t>Digital does not mean accessible!</a:t>
            </a:r>
          </a:p>
          <a:p>
            <a:endParaRPr lang="en-US" altLang="en-US" smtClean="0"/>
          </a:p>
          <a:p>
            <a:r>
              <a:rPr lang="en-US" altLang="en-US" smtClean="0"/>
              <a:t>Just because something is digital does not mean that it is accessible to all!</a:t>
            </a:r>
          </a:p>
        </p:txBody>
      </p:sp>
    </p:spTree>
    <p:extLst>
      <p:ext uri="{BB962C8B-B14F-4D97-AF65-F5344CB8AC3E}">
        <p14:creationId xmlns:p14="http://schemas.microsoft.com/office/powerpoint/2010/main" val="81432006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Decide Where to Start</a:t>
            </a:r>
            <a:endParaRPr lang="en-US" dirty="0"/>
          </a:p>
        </p:txBody>
      </p:sp>
      <p:sp>
        <p:nvSpPr>
          <p:cNvPr id="3" name="Content Placeholder 2"/>
          <p:cNvSpPr>
            <a:spLocks noGrp="1"/>
          </p:cNvSpPr>
          <p:nvPr>
            <p:ph idx="1"/>
          </p:nvPr>
        </p:nvSpPr>
        <p:spPr/>
        <p:txBody>
          <a:bodyPr/>
          <a:lstStyle/>
          <a:p>
            <a:r>
              <a:rPr lang="en-US" dirty="0" smtClean="0"/>
              <a:t>Remember risk analysis</a:t>
            </a:r>
          </a:p>
          <a:p>
            <a:pPr lvl="1"/>
            <a:r>
              <a:rPr lang="en-US" dirty="0" smtClean="0"/>
              <a:t>Start with areas of greatest exposure</a:t>
            </a:r>
          </a:p>
          <a:p>
            <a:pPr lvl="1"/>
            <a:endParaRPr lang="en-US" dirty="0"/>
          </a:p>
          <a:p>
            <a:r>
              <a:rPr lang="en-US" dirty="0" smtClean="0"/>
              <a:t>Look for low-hanging fruit</a:t>
            </a:r>
          </a:p>
          <a:p>
            <a:endParaRPr lang="en-US" dirty="0" smtClean="0"/>
          </a:p>
          <a:p>
            <a:r>
              <a:rPr lang="en-US" dirty="0" smtClean="0"/>
              <a:t>When you rewrite, recreate, revise, add accessibility to the LIST</a:t>
            </a:r>
            <a:endParaRPr lang="en-US" dirty="0"/>
          </a:p>
          <a:p>
            <a:pPr lvl="1"/>
            <a:endParaRPr lang="en-US" dirty="0"/>
          </a:p>
          <a:p>
            <a:endParaRPr lang="en-US" dirty="0" smtClean="0"/>
          </a:p>
          <a:p>
            <a:pPr lvl="1"/>
            <a:endParaRPr lang="en-US" dirty="0"/>
          </a:p>
          <a:p>
            <a:pPr marL="0" indent="0">
              <a:buNone/>
            </a:pPr>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100</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355506714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Places to Draw Lines</a:t>
            </a:r>
            <a:endParaRPr lang="en-US" dirty="0"/>
          </a:p>
        </p:txBody>
      </p:sp>
      <p:sp>
        <p:nvSpPr>
          <p:cNvPr id="3" name="Content Placeholder 2"/>
          <p:cNvSpPr>
            <a:spLocks noGrp="1"/>
          </p:cNvSpPr>
          <p:nvPr>
            <p:ph idx="1"/>
          </p:nvPr>
        </p:nvSpPr>
        <p:spPr/>
        <p:txBody>
          <a:bodyPr/>
          <a:lstStyle/>
          <a:p>
            <a:r>
              <a:rPr lang="en-US" dirty="0" smtClean="0"/>
              <a:t>Find areas to say “from now on…” and then rely on accommodation to fill in behind you—talk to DSPS</a:t>
            </a:r>
          </a:p>
          <a:p>
            <a:r>
              <a:rPr lang="en-US" dirty="0"/>
              <a:t>Videos</a:t>
            </a:r>
          </a:p>
          <a:p>
            <a:pPr lvl="1"/>
            <a:r>
              <a:rPr lang="en-US" dirty="0" smtClean="0"/>
              <a:t>From now on…all </a:t>
            </a:r>
            <a:r>
              <a:rPr lang="en-US" dirty="0"/>
              <a:t>videos either purchased captioned or captioned before use</a:t>
            </a:r>
          </a:p>
          <a:p>
            <a:pPr lvl="1"/>
            <a:r>
              <a:rPr lang="en-US" dirty="0"/>
              <a:t>Caption legacy materials as an accommodation</a:t>
            </a:r>
          </a:p>
          <a:p>
            <a:endParaRPr lang="en-US" dirty="0" smtClean="0"/>
          </a:p>
          <a:p>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101</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81254856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a Plan</a:t>
            </a:r>
            <a:endParaRPr lang="en-US" dirty="0"/>
          </a:p>
        </p:txBody>
      </p:sp>
      <p:sp>
        <p:nvSpPr>
          <p:cNvPr id="3" name="Content Placeholder 2"/>
          <p:cNvSpPr>
            <a:spLocks noGrp="1"/>
          </p:cNvSpPr>
          <p:nvPr>
            <p:ph idx="1"/>
          </p:nvPr>
        </p:nvSpPr>
        <p:spPr/>
        <p:txBody>
          <a:bodyPr/>
          <a:lstStyle/>
          <a:p>
            <a:r>
              <a:rPr lang="en-US" dirty="0" smtClean="0"/>
              <a:t>Having a plan with a schedule will go a long way to limiting liability</a:t>
            </a:r>
          </a:p>
          <a:p>
            <a:endParaRPr lang="en-US" dirty="0"/>
          </a:p>
          <a:p>
            <a:r>
              <a:rPr lang="en-US" dirty="0" smtClean="0"/>
              <a:t>And remember…accommodation is your back-up plan!</a:t>
            </a:r>
          </a:p>
          <a:p>
            <a:pPr lvl="1"/>
            <a:r>
              <a:rPr lang="en-US" dirty="0" smtClean="0"/>
              <a:t>Work with DSPS to see if an equally effective alternative is possible</a:t>
            </a:r>
          </a:p>
          <a:p>
            <a:pPr lvl="1"/>
            <a:r>
              <a:rPr lang="en-US" dirty="0" smtClean="0"/>
              <a:t>Don’t require what cannot be accommodated</a:t>
            </a:r>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102</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59132459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Title 1"/>
          <p:cNvSpPr>
            <a:spLocks noGrp="1"/>
          </p:cNvSpPr>
          <p:nvPr>
            <p:ph type="title" idx="4294967295"/>
          </p:nvPr>
        </p:nvSpPr>
        <p:spPr/>
        <p:txBody>
          <a:bodyPr/>
          <a:lstStyle/>
          <a:p>
            <a:r>
              <a:rPr lang="en-US" smtClean="0"/>
              <a:t>Getting Real</a:t>
            </a:r>
          </a:p>
        </p:txBody>
      </p:sp>
      <p:sp>
        <p:nvSpPr>
          <p:cNvPr id="553987" name="Content Placeholder 2"/>
          <p:cNvSpPr>
            <a:spLocks noGrp="1"/>
          </p:cNvSpPr>
          <p:nvPr>
            <p:ph idx="4294967295"/>
          </p:nvPr>
        </p:nvSpPr>
        <p:spPr/>
        <p:txBody>
          <a:bodyPr/>
          <a:lstStyle/>
          <a:p>
            <a:r>
              <a:rPr lang="en-US" dirty="0" smtClean="0"/>
              <a:t>Risk management and common sense</a:t>
            </a:r>
          </a:p>
          <a:p>
            <a:pPr lvl="1"/>
            <a:r>
              <a:rPr lang="en-US" dirty="0" smtClean="0"/>
              <a:t>Create a culture of access</a:t>
            </a:r>
          </a:p>
          <a:p>
            <a:pPr lvl="1"/>
            <a:r>
              <a:rPr lang="en-US" dirty="0" smtClean="0"/>
              <a:t>The greater the usage—the more need for access</a:t>
            </a:r>
          </a:p>
          <a:p>
            <a:pPr lvl="1"/>
            <a:r>
              <a:rPr lang="en-US" dirty="0" smtClean="0"/>
              <a:t>The more restricted the access—the more reliance on accommodation</a:t>
            </a:r>
          </a:p>
          <a:p>
            <a:r>
              <a:rPr lang="en-US" dirty="0" smtClean="0"/>
              <a:t>Make accommodation part of the access plan!</a:t>
            </a:r>
          </a:p>
        </p:txBody>
      </p:sp>
    </p:spTree>
    <p:extLst>
      <p:ext uri="{BB962C8B-B14F-4D97-AF65-F5344CB8AC3E}">
        <p14:creationId xmlns:p14="http://schemas.microsoft.com/office/powerpoint/2010/main" val="424780247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Buy-in</a:t>
            </a:r>
            <a:endParaRPr lang="en-US" dirty="0"/>
          </a:p>
        </p:txBody>
      </p:sp>
      <p:sp>
        <p:nvSpPr>
          <p:cNvPr id="3" name="Content Placeholder 2"/>
          <p:cNvSpPr>
            <a:spLocks noGrp="1"/>
          </p:cNvSpPr>
          <p:nvPr>
            <p:ph idx="1"/>
          </p:nvPr>
        </p:nvSpPr>
        <p:spPr/>
        <p:txBody>
          <a:bodyPr/>
          <a:lstStyle/>
          <a:p>
            <a:r>
              <a:rPr lang="en-US" dirty="0" smtClean="0"/>
              <a:t>Make sure that faculty understand that accessibility is not the enemy of academic freedom</a:t>
            </a:r>
          </a:p>
          <a:p>
            <a:r>
              <a:rPr lang="en-US" dirty="0" smtClean="0"/>
              <a:t>Make sure that all document creators understand that accessible design will save time and effort in the long run</a:t>
            </a:r>
          </a:p>
          <a:p>
            <a:r>
              <a:rPr lang="en-US" dirty="0" smtClean="0"/>
              <a:t>Make sure that all online designers realize that accessibility is part of good design</a:t>
            </a:r>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104</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142754325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Have the Power</a:t>
            </a:r>
            <a:endParaRPr lang="en-US" dirty="0"/>
          </a:p>
        </p:txBody>
      </p:sp>
      <p:sp>
        <p:nvSpPr>
          <p:cNvPr id="3" name="Content Placeholder 2"/>
          <p:cNvSpPr>
            <a:spLocks noGrp="1"/>
          </p:cNvSpPr>
          <p:nvPr>
            <p:ph idx="1"/>
          </p:nvPr>
        </p:nvSpPr>
        <p:spPr/>
        <p:txBody>
          <a:bodyPr/>
          <a:lstStyle/>
          <a:p>
            <a:r>
              <a:rPr lang="en-US" dirty="0" smtClean="0"/>
              <a:t>Be proactive with vendors</a:t>
            </a:r>
          </a:p>
          <a:p>
            <a:pPr lvl="1"/>
            <a:r>
              <a:rPr lang="en-US" dirty="0" smtClean="0"/>
              <a:t>Ask if textbook publisher will provide e-text for students with print disabilities</a:t>
            </a:r>
          </a:p>
          <a:p>
            <a:pPr lvl="1"/>
            <a:r>
              <a:rPr lang="en-US" dirty="0" smtClean="0"/>
              <a:t>Ask if videos are captioned</a:t>
            </a:r>
          </a:p>
          <a:p>
            <a:pPr lvl="1"/>
            <a:r>
              <a:rPr lang="en-US" dirty="0" smtClean="0"/>
              <a:t>Ask if software is accessible for students with disabilities</a:t>
            </a:r>
            <a:endParaRPr lang="en-US" dirty="0"/>
          </a:p>
          <a:p>
            <a:r>
              <a:rPr lang="en-US" dirty="0" smtClean="0"/>
              <a:t>When campuses across the country put their collective foot (feet?) down, vendors will respond!</a:t>
            </a:r>
          </a:p>
          <a:p>
            <a:endParaRPr lang="en-US" dirty="0"/>
          </a:p>
        </p:txBody>
      </p:sp>
      <p:sp>
        <p:nvSpPr>
          <p:cNvPr id="6" name="Date Placeholder 5"/>
          <p:cNvSpPr>
            <a:spLocks noGrp="1"/>
          </p:cNvSpPr>
          <p:nvPr>
            <p:ph type="dt" sz="half" idx="10"/>
          </p:nvPr>
        </p:nvSpPr>
        <p:spPr/>
        <p:txBody>
          <a:bodyPr/>
          <a:lstStyle/>
          <a:p>
            <a:pPr>
              <a:defRPr/>
            </a:pPr>
            <a:fld id="{478C3DB0-2E63-4CBC-84FB-BCE3A0CADF4A}" type="datetime1">
              <a:rPr lang="en-US" smtClean="0"/>
              <a:pPr>
                <a:defRPr/>
              </a:pPr>
              <a:t>7/27/2016</a:t>
            </a:fld>
            <a:endParaRPr lang="en-US"/>
          </a:p>
        </p:txBody>
      </p:sp>
      <p:sp>
        <p:nvSpPr>
          <p:cNvPr id="4" name="Footer Placeholder 3"/>
          <p:cNvSpPr>
            <a:spLocks noGrp="1"/>
          </p:cNvSpPr>
          <p:nvPr>
            <p:ph type="ftr" sz="quarter" idx="11"/>
          </p:nvPr>
        </p:nvSpPr>
        <p:spPr/>
        <p:txBody>
          <a:bodyPr/>
          <a:lstStyle/>
          <a:p>
            <a:r>
              <a:rPr lang="en-US" smtClean="0"/>
              <a:t>www.htctu.net</a:t>
            </a:r>
            <a:endParaRPr lang="en-US"/>
          </a:p>
        </p:txBody>
      </p:sp>
      <p:sp>
        <p:nvSpPr>
          <p:cNvPr id="5" name="Slide Number Placeholder 4"/>
          <p:cNvSpPr>
            <a:spLocks noGrp="1"/>
          </p:cNvSpPr>
          <p:nvPr>
            <p:ph type="sldNum" sz="quarter" idx="12"/>
          </p:nvPr>
        </p:nvSpPr>
        <p:spPr/>
        <p:txBody>
          <a:bodyPr/>
          <a:lstStyle/>
          <a:p>
            <a:pPr>
              <a:defRPr/>
            </a:pPr>
            <a:fld id="{A20832ED-0A86-491B-96BD-7B4ECD21F7BE}" type="slidenum">
              <a:rPr lang="en-US" smtClean="0"/>
              <a:pPr>
                <a:defRPr/>
              </a:pPr>
              <a:t>105</a:t>
            </a:fld>
            <a:endParaRPr lang="en-US"/>
          </a:p>
        </p:txBody>
      </p:sp>
    </p:spTree>
    <p:extLst>
      <p:ext uri="{BB962C8B-B14F-4D97-AF65-F5344CB8AC3E}">
        <p14:creationId xmlns:p14="http://schemas.microsoft.com/office/powerpoint/2010/main" val="289188225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the easy button?</a:t>
            </a:r>
          </a:p>
        </p:txBody>
      </p:sp>
      <p:sp>
        <p:nvSpPr>
          <p:cNvPr id="3" name="Content Placeholder 2"/>
          <p:cNvSpPr>
            <a:spLocks noGrp="1"/>
          </p:cNvSpPr>
          <p:nvPr>
            <p:ph idx="1"/>
          </p:nvPr>
        </p:nvSpPr>
        <p:spPr/>
        <p:txBody>
          <a:bodyPr/>
          <a:lstStyle/>
          <a:p>
            <a:r>
              <a:rPr lang="en-US" dirty="0" smtClean="0"/>
              <a:t>Get book orders in on time</a:t>
            </a:r>
          </a:p>
          <a:p>
            <a:r>
              <a:rPr lang="en-US" dirty="0" smtClean="0"/>
              <a:t>Learn to use MS Word</a:t>
            </a:r>
          </a:p>
          <a:p>
            <a:r>
              <a:rPr lang="en-US" dirty="0" smtClean="0"/>
              <a:t>Talk to vendors</a:t>
            </a:r>
          </a:p>
          <a:p>
            <a:pPr lvl="1"/>
            <a:r>
              <a:rPr lang="en-US" dirty="0" smtClean="0"/>
              <a:t>There’s a lot of power in asking!</a:t>
            </a:r>
          </a:p>
          <a:p>
            <a:r>
              <a:rPr lang="en-US" dirty="0" smtClean="0"/>
              <a:t>Ask about access before you buy!</a:t>
            </a:r>
          </a:p>
          <a:p>
            <a:r>
              <a:rPr lang="en-US" dirty="0" smtClean="0"/>
              <a:t>Learn to use the PDF Wizard</a:t>
            </a:r>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106</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2927987554"/>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Easy Web Button</a:t>
            </a:r>
            <a:endParaRPr lang="en-US" dirty="0"/>
          </a:p>
        </p:txBody>
      </p:sp>
      <p:sp>
        <p:nvSpPr>
          <p:cNvPr id="8" name="Content Placeholder 7"/>
          <p:cNvSpPr>
            <a:spLocks noGrp="1"/>
          </p:cNvSpPr>
          <p:nvPr>
            <p:ph idx="1"/>
          </p:nvPr>
        </p:nvSpPr>
        <p:spPr/>
        <p:txBody>
          <a:bodyPr/>
          <a:lstStyle/>
          <a:p>
            <a:r>
              <a:rPr lang="en-US" dirty="0" smtClean="0"/>
              <a:t>Make sure your footer has an “accessibility link”</a:t>
            </a:r>
          </a:p>
          <a:p>
            <a:pPr lvl="1"/>
            <a:r>
              <a:rPr lang="en-US" dirty="0" smtClean="0"/>
              <a:t>To report accessibility issues</a:t>
            </a:r>
          </a:p>
          <a:p>
            <a:pPr lvl="1"/>
            <a:r>
              <a:rPr lang="en-US" dirty="0" smtClean="0"/>
              <a:t>To request accommodations for materials on your website</a:t>
            </a:r>
          </a:p>
          <a:p>
            <a:pPr lvl="1"/>
            <a:r>
              <a:rPr lang="en-US" dirty="0" smtClean="0"/>
              <a:t>To contact “help desk” about accessibility questions</a:t>
            </a:r>
          </a:p>
          <a:p>
            <a:pPr lvl="1"/>
            <a:r>
              <a:rPr lang="en-US" dirty="0" smtClean="0"/>
              <a:t>Make sure report form is accessible!! </a:t>
            </a:r>
          </a:p>
          <a:p>
            <a:r>
              <a:rPr lang="en-US" dirty="0" smtClean="0"/>
              <a:t>Have nondiscrimination statement</a:t>
            </a:r>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107</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7/28/2016</a:t>
            </a:fld>
            <a:endParaRPr lang="en-US"/>
          </a:p>
        </p:txBody>
      </p:sp>
    </p:spTree>
    <p:extLst>
      <p:ext uri="{BB962C8B-B14F-4D97-AF65-F5344CB8AC3E}">
        <p14:creationId xmlns:p14="http://schemas.microsoft.com/office/powerpoint/2010/main" val="223608571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Checker Tools</a:t>
            </a:r>
            <a:endParaRPr lang="en-US" dirty="0"/>
          </a:p>
        </p:txBody>
      </p:sp>
      <p:sp>
        <p:nvSpPr>
          <p:cNvPr id="3" name="Content Placeholder 2"/>
          <p:cNvSpPr>
            <a:spLocks noGrp="1"/>
          </p:cNvSpPr>
          <p:nvPr>
            <p:ph idx="1"/>
          </p:nvPr>
        </p:nvSpPr>
        <p:spPr/>
        <p:txBody>
          <a:bodyPr/>
          <a:lstStyle/>
          <a:p>
            <a:r>
              <a:rPr lang="en-US" dirty="0" smtClean="0"/>
              <a:t>Free tool licensed for CCCs</a:t>
            </a:r>
          </a:p>
          <a:p>
            <a:pPr lvl="1"/>
            <a:r>
              <a:rPr lang="en-US" dirty="0" smtClean="0"/>
              <a:t>Compliance Sheriff</a:t>
            </a:r>
          </a:p>
          <a:p>
            <a:pPr lvl="1"/>
            <a:endParaRPr lang="en-US" dirty="0"/>
          </a:p>
          <a:p>
            <a:r>
              <a:rPr lang="en-US" dirty="0" smtClean="0"/>
              <a:t>Contact Sean Keegan</a:t>
            </a:r>
          </a:p>
          <a:p>
            <a:pPr lvl="1"/>
            <a:r>
              <a:rPr lang="en-US" dirty="0" smtClean="0"/>
              <a:t>CCC Accessibility Center</a:t>
            </a:r>
          </a:p>
          <a:p>
            <a:pPr lvl="1"/>
            <a:r>
              <a:rPr lang="en-US" dirty="0"/>
              <a:t>http://cccaccessibility.org</a:t>
            </a:r>
            <a:r>
              <a:rPr lang="en-US" dirty="0" smtClean="0"/>
              <a:t>/</a:t>
            </a:r>
          </a:p>
          <a:p>
            <a:pPr lvl="1"/>
            <a:r>
              <a:rPr lang="en-US" dirty="0">
                <a:hlinkClick r:id="rId2"/>
              </a:rPr>
              <a:t>accessibility-info@cccnext.net</a:t>
            </a:r>
            <a:endParaRPr lang="en-US" dirty="0"/>
          </a:p>
          <a:p>
            <a:pPr lvl="1"/>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108</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7/28/2016</a:t>
            </a:fld>
            <a:endParaRPr lang="en-US"/>
          </a:p>
        </p:txBody>
      </p:sp>
    </p:spTree>
    <p:extLst>
      <p:ext uri="{BB962C8B-B14F-4D97-AF65-F5344CB8AC3E}">
        <p14:creationId xmlns:p14="http://schemas.microsoft.com/office/powerpoint/2010/main" val="84634487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Beyond Access</a:t>
            </a:r>
            <a:endParaRPr lang="en-US" dirty="0"/>
          </a:p>
        </p:txBody>
      </p:sp>
      <p:sp>
        <p:nvSpPr>
          <p:cNvPr id="8" name="Content Placeholder 7"/>
          <p:cNvSpPr>
            <a:spLocks noGrp="1"/>
          </p:cNvSpPr>
          <p:nvPr>
            <p:ph idx="1"/>
          </p:nvPr>
        </p:nvSpPr>
        <p:spPr/>
        <p:txBody>
          <a:bodyPr/>
          <a:lstStyle/>
          <a:p>
            <a:r>
              <a:rPr lang="en-US" dirty="0" smtClean="0"/>
              <a:t>You are required to have a statement of nondiscrimination on your website</a:t>
            </a:r>
          </a:p>
          <a:p>
            <a:r>
              <a:rPr lang="en-US" dirty="0" smtClean="0"/>
              <a:t>We </a:t>
            </a:r>
            <a:r>
              <a:rPr lang="en-US" dirty="0" smtClean="0"/>
              <a:t>can go beyond access to inclusion</a:t>
            </a:r>
          </a:p>
          <a:p>
            <a:endParaRPr lang="en-US" dirty="0"/>
          </a:p>
          <a:p>
            <a:r>
              <a:rPr lang="en-US" dirty="0" smtClean="0"/>
              <a:t>Example of welcome and accessibility statement for an online course from Sheryl </a:t>
            </a:r>
            <a:r>
              <a:rPr lang="en-US" dirty="0" err="1" smtClean="0"/>
              <a:t>Burgstahler</a:t>
            </a:r>
            <a:r>
              <a:rPr lang="en-US" dirty="0" smtClean="0"/>
              <a:t>, DO-IT Director</a:t>
            </a:r>
          </a:p>
          <a:p>
            <a:pPr lvl="1"/>
            <a:r>
              <a:rPr lang="en-US" dirty="0" smtClean="0"/>
              <a:t>http</a:t>
            </a:r>
            <a:r>
              <a:rPr lang="en-US" dirty="0"/>
              <a:t>://www.washington.edu/doit/</a:t>
            </a:r>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F431452D-70A5-436B-B915-D340866D78C1}" type="slidenum">
              <a:rPr lang="en-US" smtClean="0"/>
              <a:pPr>
                <a:defRPr/>
              </a:pPr>
              <a:t>109</a:t>
            </a:fld>
            <a:endParaRPr lang="en-US"/>
          </a:p>
        </p:txBody>
      </p:sp>
      <p:sp>
        <p:nvSpPr>
          <p:cNvPr id="6" name="Date Placeholder 5"/>
          <p:cNvSpPr>
            <a:spLocks noGrp="1"/>
          </p:cNvSpPr>
          <p:nvPr>
            <p:ph type="dt" sz="half" idx="12"/>
          </p:nvPr>
        </p:nvSpPr>
        <p:spPr/>
        <p:txBody>
          <a:bodyPr/>
          <a:lstStyle/>
          <a:p>
            <a:pPr>
              <a:defRPr/>
            </a:pPr>
            <a:fld id="{2C893359-E6DF-45D8-A8EC-CADC9CB4AE34}" type="datetime1">
              <a:rPr lang="en-US" smtClean="0"/>
              <a:pPr>
                <a:defRPr/>
              </a:pPr>
              <a:t>7/27/2016</a:t>
            </a:fld>
            <a:endParaRPr lang="en-US"/>
          </a:p>
        </p:txBody>
      </p:sp>
    </p:spTree>
    <p:extLst>
      <p:ext uri="{BB962C8B-B14F-4D97-AF65-F5344CB8AC3E}">
        <p14:creationId xmlns:p14="http://schemas.microsoft.com/office/powerpoint/2010/main" val="2528557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idx="4294967295"/>
          </p:nvPr>
        </p:nvSpPr>
        <p:spPr/>
        <p:txBody>
          <a:bodyPr/>
          <a:lstStyle/>
          <a:p>
            <a:r>
              <a:rPr lang="en-US" smtClean="0"/>
              <a:t>Potential Areas of Inequality</a:t>
            </a:r>
          </a:p>
        </p:txBody>
      </p:sp>
      <p:sp>
        <p:nvSpPr>
          <p:cNvPr id="29698" name="Content Placeholder 2"/>
          <p:cNvSpPr>
            <a:spLocks noGrp="1"/>
          </p:cNvSpPr>
          <p:nvPr>
            <p:ph idx="4294967295"/>
          </p:nvPr>
        </p:nvSpPr>
        <p:spPr/>
        <p:txBody>
          <a:bodyPr/>
          <a:lstStyle/>
          <a:p>
            <a:r>
              <a:rPr lang="en-US" dirty="0" smtClean="0"/>
              <a:t>Learning management systems</a:t>
            </a:r>
          </a:p>
          <a:p>
            <a:r>
              <a:rPr lang="en-US" dirty="0" smtClean="0"/>
              <a:t>Distance </a:t>
            </a:r>
            <a:r>
              <a:rPr lang="en-US" dirty="0" err="1" smtClean="0"/>
              <a:t>ed</a:t>
            </a:r>
            <a:r>
              <a:rPr lang="en-US" dirty="0" smtClean="0"/>
              <a:t> courses</a:t>
            </a:r>
          </a:p>
          <a:p>
            <a:r>
              <a:rPr lang="en-US" dirty="0" smtClean="0"/>
              <a:t>Software in campus labs</a:t>
            </a:r>
          </a:p>
          <a:p>
            <a:r>
              <a:rPr lang="en-US" dirty="0" smtClean="0"/>
              <a:t>Online books</a:t>
            </a:r>
          </a:p>
          <a:p>
            <a:r>
              <a:rPr lang="en-US" dirty="0" smtClean="0"/>
              <a:t>Online documents</a:t>
            </a:r>
          </a:p>
          <a:p>
            <a:r>
              <a:rPr lang="en-US" dirty="0" smtClean="0"/>
              <a:t>OER materials </a:t>
            </a:r>
          </a:p>
          <a:p>
            <a:endParaRPr lang="en-US" dirty="0" smtClean="0"/>
          </a:p>
        </p:txBody>
      </p:sp>
      <p:sp>
        <p:nvSpPr>
          <p:cNvPr id="29699"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29700"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29701"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3AEB83A0-231A-48C2-8D18-160A333DC443}" type="slidenum">
              <a:rPr lang="en-US" sz="1200">
                <a:solidFill>
                  <a:schemeClr val="tx2"/>
                </a:solidFill>
              </a:rPr>
              <a:pPr algn="r"/>
              <a:t>11</a:t>
            </a:fld>
            <a:endParaRPr lang="en-US" sz="1200">
              <a:solidFill>
                <a:schemeClr val="tx2"/>
              </a:solidFill>
            </a:endParaRPr>
          </a:p>
        </p:txBody>
      </p:sp>
    </p:spTree>
    <p:extLst>
      <p:ext uri="{BB962C8B-B14F-4D97-AF65-F5344CB8AC3E}">
        <p14:creationId xmlns:p14="http://schemas.microsoft.com/office/powerpoint/2010/main" val="21539888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Sheryl </a:t>
            </a:r>
            <a:r>
              <a:rPr lang="en-US" dirty="0" err="1"/>
              <a:t>Burgstahler</a:t>
            </a:r>
            <a:r>
              <a:rPr lang="en-US" dirty="0"/>
              <a:t>, Ph.D</a:t>
            </a:r>
            <a:r>
              <a:rPr lang="en-US" dirty="0" smtClean="0"/>
              <a:t>.</a:t>
            </a:r>
            <a:endParaRPr lang="en-US" dirty="0"/>
          </a:p>
        </p:txBody>
      </p:sp>
      <p:sp>
        <p:nvSpPr>
          <p:cNvPr id="10" name="Content Placeholder 9"/>
          <p:cNvSpPr>
            <a:spLocks noGrp="1"/>
          </p:cNvSpPr>
          <p:nvPr>
            <p:ph idx="1"/>
          </p:nvPr>
        </p:nvSpPr>
        <p:spPr>
          <a:xfrm>
            <a:off x="1524000" y="1905000"/>
            <a:ext cx="7162800" cy="4114800"/>
          </a:xfrm>
        </p:spPr>
        <p:txBody>
          <a:bodyPr/>
          <a:lstStyle/>
          <a:p>
            <a:r>
              <a:rPr lang="en-US" sz="2400" dirty="0"/>
              <a:t>This course is designed to be welcoming to, accessible to, and usable by everyone, including students who are English-language learners, have a variety of learning styles, have disabilities, or are new to online learning. Be sure to let me know immediately if you encounter a required element or resource in the course that is not accessible to you. Also, let me know of changes I can make to the course so that it is more welcoming to, accessible to, or usable by students who take this course in the future</a:t>
            </a:r>
            <a:r>
              <a:rPr lang="en-US" sz="2400" dirty="0" smtClean="0"/>
              <a:t>.</a:t>
            </a:r>
            <a:endParaRPr lang="en-US" sz="2400"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F431452D-70A5-436B-B915-D340866D78C1}" type="slidenum">
              <a:rPr lang="en-US" smtClean="0"/>
              <a:pPr>
                <a:defRPr/>
              </a:pPr>
              <a:t>110</a:t>
            </a:fld>
            <a:endParaRPr lang="en-US"/>
          </a:p>
        </p:txBody>
      </p:sp>
      <p:sp>
        <p:nvSpPr>
          <p:cNvPr id="6" name="Date Placeholder 5"/>
          <p:cNvSpPr>
            <a:spLocks noGrp="1"/>
          </p:cNvSpPr>
          <p:nvPr>
            <p:ph type="dt" sz="half" idx="12"/>
          </p:nvPr>
        </p:nvSpPr>
        <p:spPr/>
        <p:txBody>
          <a:bodyPr/>
          <a:lstStyle/>
          <a:p>
            <a:pPr>
              <a:defRPr/>
            </a:pPr>
            <a:fld id="{2C893359-E6DF-45D8-A8EC-CADC9CB4AE34}" type="datetime1">
              <a:rPr lang="en-US" smtClean="0"/>
              <a:pPr>
                <a:defRPr/>
              </a:pPr>
              <a:t>7/27/2016</a:t>
            </a:fld>
            <a:endParaRPr lang="en-US"/>
          </a:p>
        </p:txBody>
      </p:sp>
    </p:spTree>
    <p:extLst>
      <p:ext uri="{BB962C8B-B14F-4D97-AF65-F5344CB8AC3E}">
        <p14:creationId xmlns:p14="http://schemas.microsoft.com/office/powerpoint/2010/main" val="1614632835"/>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 to All Learners</a:t>
            </a:r>
            <a:endParaRPr lang="en-US" dirty="0"/>
          </a:p>
        </p:txBody>
      </p:sp>
      <p:sp>
        <p:nvSpPr>
          <p:cNvPr id="3" name="Content Placeholder 2"/>
          <p:cNvSpPr>
            <a:spLocks noGrp="1"/>
          </p:cNvSpPr>
          <p:nvPr>
            <p:ph idx="1"/>
          </p:nvPr>
        </p:nvSpPr>
        <p:spPr/>
        <p:txBody>
          <a:bodyPr/>
          <a:lstStyle/>
          <a:p>
            <a:r>
              <a:rPr lang="en-US" dirty="0"/>
              <a:t>Encourage universal design</a:t>
            </a:r>
          </a:p>
          <a:p>
            <a:pPr lvl="1"/>
            <a:r>
              <a:rPr lang="en-US" dirty="0" smtClean="0"/>
              <a:t>http://www.cast.org/udl/</a:t>
            </a:r>
          </a:p>
          <a:p>
            <a:pPr lvl="1"/>
            <a:r>
              <a:rPr lang="en-US" dirty="0"/>
              <a:t>http://enact.sonoma.edu/</a:t>
            </a:r>
          </a:p>
          <a:p>
            <a:pPr lvl="1"/>
            <a:r>
              <a:rPr lang="en-US" dirty="0"/>
              <a:t>http://www.udlcenter.org/ </a:t>
            </a:r>
          </a:p>
          <a:p>
            <a:pPr lvl="1"/>
            <a:r>
              <a:rPr lang="en-US" dirty="0"/>
              <a:t>https://assett.colorado.edu/</a:t>
            </a:r>
          </a:p>
          <a:p>
            <a:r>
              <a:rPr lang="en-US" dirty="0" smtClean="0"/>
              <a:t>Designing </a:t>
            </a:r>
            <a:r>
              <a:rPr lang="en-US" dirty="0"/>
              <a:t>for </a:t>
            </a:r>
            <a:r>
              <a:rPr lang="en-US" dirty="0" smtClean="0"/>
              <a:t>access with </a:t>
            </a:r>
            <a:r>
              <a:rPr lang="en-US" dirty="0"/>
              <a:t>designing for all learners</a:t>
            </a:r>
          </a:p>
          <a:p>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111</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248599891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Resources</a:t>
            </a:r>
            <a:endParaRPr lang="en-US" dirty="0"/>
          </a:p>
        </p:txBody>
      </p:sp>
      <p:sp>
        <p:nvSpPr>
          <p:cNvPr id="4" name="Text Placeholder 3"/>
          <p:cNvSpPr>
            <a:spLocks noGrp="1"/>
          </p:cNvSpPr>
          <p:nvPr>
            <p:ph type="body" idx="1"/>
          </p:nvPr>
        </p:nvSpPr>
        <p:spPr/>
        <p:txBody>
          <a:bodyPr/>
          <a:lstStyle/>
          <a:p>
            <a:r>
              <a:rPr lang="en-US" dirty="0" smtClean="0"/>
              <a:t>Others can help!</a:t>
            </a:r>
            <a:endParaRPr lang="en-US" dirty="0"/>
          </a:p>
        </p:txBody>
      </p:sp>
    </p:spTree>
    <p:extLst>
      <p:ext uri="{BB962C8B-B14F-4D97-AF65-F5344CB8AC3E}">
        <p14:creationId xmlns:p14="http://schemas.microsoft.com/office/powerpoint/2010/main" val="3143287212"/>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idx="4294967295"/>
          </p:nvPr>
        </p:nvSpPr>
        <p:spPr/>
        <p:txBody>
          <a:bodyPr/>
          <a:lstStyle/>
          <a:p>
            <a:r>
              <a:rPr lang="en-US" altLang="en-US"/>
              <a:t>Learning from Others</a:t>
            </a:r>
          </a:p>
        </p:txBody>
      </p:sp>
      <p:sp>
        <p:nvSpPr>
          <p:cNvPr id="575491" name="Rectangle 3"/>
          <p:cNvSpPr>
            <a:spLocks noGrp="1" noChangeArrowheads="1"/>
          </p:cNvSpPr>
          <p:nvPr>
            <p:ph type="body" idx="4294967295"/>
          </p:nvPr>
        </p:nvSpPr>
        <p:spPr>
          <a:xfrm>
            <a:off x="762000" y="1981200"/>
            <a:ext cx="8077200" cy="4114800"/>
          </a:xfrm>
        </p:spPr>
        <p:txBody>
          <a:bodyPr/>
          <a:lstStyle/>
          <a:p>
            <a:r>
              <a:rPr lang="en-US" altLang="en-US" dirty="0" smtClean="0"/>
              <a:t>W3C – WCAG 2.0</a:t>
            </a:r>
          </a:p>
          <a:p>
            <a:pPr lvl="1"/>
            <a:r>
              <a:rPr lang="en-US" altLang="en-US" dirty="0" smtClean="0"/>
              <a:t>WCAG 2.0: http</a:t>
            </a:r>
            <a:r>
              <a:rPr lang="en-US" altLang="en-US" dirty="0"/>
              <a:t>://www.w3.org/TR/WCAG20</a:t>
            </a:r>
            <a:r>
              <a:rPr lang="en-US" altLang="en-US" dirty="0" smtClean="0"/>
              <a:t>/</a:t>
            </a:r>
          </a:p>
          <a:p>
            <a:r>
              <a:rPr lang="en-US" altLang="en-US" dirty="0" smtClean="0"/>
              <a:t>Web Accessibility Initiative</a:t>
            </a:r>
            <a:endParaRPr lang="en-US" altLang="en-US" dirty="0" smtClean="0"/>
          </a:p>
          <a:p>
            <a:pPr lvl="1"/>
            <a:r>
              <a:rPr lang="en-US" altLang="en-US" dirty="0"/>
              <a:t>WAI: http://www.w3.org/WAI</a:t>
            </a:r>
            <a:r>
              <a:rPr lang="en-US" altLang="en-US" dirty="0" smtClean="0"/>
              <a:t>/</a:t>
            </a:r>
            <a:endParaRPr lang="en-US" altLang="en-US" dirty="0" smtClean="0"/>
          </a:p>
          <a:p>
            <a:r>
              <a:rPr lang="en-US" altLang="en-US" dirty="0" smtClean="0"/>
              <a:t>DO-IT (University of Washington)</a:t>
            </a:r>
          </a:p>
          <a:p>
            <a:pPr lvl="1"/>
            <a:r>
              <a:rPr lang="en-US" altLang="en-US" dirty="0"/>
              <a:t>http://www.washington.edu/doit/</a:t>
            </a:r>
            <a:endParaRPr lang="en-US" altLang="en-US" dirty="0" smtClean="0"/>
          </a:p>
          <a:p>
            <a:r>
              <a:rPr lang="en-US" altLang="en-US" dirty="0" err="1" smtClean="0"/>
              <a:t>WebAIM</a:t>
            </a:r>
            <a:endParaRPr lang="en-US" altLang="en-US" dirty="0" smtClean="0"/>
          </a:p>
          <a:p>
            <a:pPr lvl="1"/>
            <a:r>
              <a:rPr lang="en-US" altLang="en-US" dirty="0"/>
              <a:t>http://webaim.org</a:t>
            </a:r>
            <a:r>
              <a:rPr lang="en-US" altLang="en-US" dirty="0" smtClean="0"/>
              <a:t>/</a:t>
            </a:r>
          </a:p>
        </p:txBody>
      </p:sp>
    </p:spTree>
    <p:extLst>
      <p:ext uri="{BB962C8B-B14F-4D97-AF65-F5344CB8AC3E}">
        <p14:creationId xmlns:p14="http://schemas.microsoft.com/office/powerpoint/2010/main" val="2650064857"/>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Digital Media</a:t>
            </a:r>
            <a:endParaRPr lang="en-US" dirty="0"/>
          </a:p>
        </p:txBody>
      </p:sp>
      <p:sp>
        <p:nvSpPr>
          <p:cNvPr id="6" name="Content Placeholder 5"/>
          <p:cNvSpPr>
            <a:spLocks noGrp="1"/>
          </p:cNvSpPr>
          <p:nvPr>
            <p:ph idx="1"/>
          </p:nvPr>
        </p:nvSpPr>
        <p:spPr/>
        <p:txBody>
          <a:bodyPr/>
          <a:lstStyle/>
          <a:p>
            <a:r>
              <a:rPr lang="en-US" altLang="en-US" dirty="0" smtClean="0"/>
              <a:t>DCMP Captioning Key</a:t>
            </a:r>
          </a:p>
          <a:p>
            <a:pPr lvl="1"/>
            <a:r>
              <a:rPr lang="en-US" altLang="en-US" dirty="0"/>
              <a:t>http://www.dcmp.org/captioningkey</a:t>
            </a:r>
            <a:r>
              <a:rPr lang="en-US" altLang="en-US" dirty="0" smtClean="0"/>
              <a:t>/</a:t>
            </a:r>
            <a:endParaRPr lang="en-US" altLang="en-US" dirty="0"/>
          </a:p>
          <a:p>
            <a:r>
              <a:rPr lang="en-US" altLang="en-US" dirty="0" smtClean="0"/>
              <a:t>NCAM – STEM </a:t>
            </a:r>
          </a:p>
          <a:p>
            <a:pPr lvl="1"/>
            <a:r>
              <a:rPr lang="en-US" altLang="en-US" dirty="0"/>
              <a:t>http://</a:t>
            </a:r>
            <a:r>
              <a:rPr lang="en-US" altLang="en-US" dirty="0" smtClean="0"/>
              <a:t>ncam.wgbh.org/experience_learn/educational_media/stemdx/guidelines</a:t>
            </a:r>
          </a:p>
          <a:p>
            <a:r>
              <a:rPr lang="en-US" altLang="en-US" dirty="0" smtClean="0"/>
              <a:t>WGBH – Web Media</a:t>
            </a:r>
          </a:p>
          <a:p>
            <a:pPr lvl="1"/>
            <a:r>
              <a:rPr lang="en-US" altLang="en-US" dirty="0"/>
              <a:t>http://ncam.wgbh.org/invent_build/web_multimedia/accessible-digital-media-guide/guideline-h-multimedia</a:t>
            </a:r>
            <a:endParaRPr lang="en-US" altLang="en-US" dirty="0" smtClean="0"/>
          </a:p>
          <a:p>
            <a:endParaRPr lang="en-US" altLang="en-US" dirty="0"/>
          </a:p>
          <a:p>
            <a:endParaRPr lang="en-US" dirty="0"/>
          </a:p>
        </p:txBody>
      </p:sp>
      <p:sp>
        <p:nvSpPr>
          <p:cNvPr id="2" name="Footer Placeholder 1"/>
          <p:cNvSpPr>
            <a:spLocks noGrp="1"/>
          </p:cNvSpPr>
          <p:nvPr>
            <p:ph type="ftr" sz="quarter" idx="10"/>
          </p:nvPr>
        </p:nvSpPr>
        <p:spPr/>
        <p:txBody>
          <a:bodyPr/>
          <a:lstStyle/>
          <a:p>
            <a:r>
              <a:rPr lang="en-US" smtClean="0"/>
              <a:t>www.htctu.net</a:t>
            </a:r>
            <a:endParaRPr lang="en-US"/>
          </a:p>
        </p:txBody>
      </p:sp>
      <p:sp>
        <p:nvSpPr>
          <p:cNvPr id="3" name="Slide Number Placeholder 2"/>
          <p:cNvSpPr>
            <a:spLocks noGrp="1"/>
          </p:cNvSpPr>
          <p:nvPr>
            <p:ph type="sldNum" sz="quarter" idx="11"/>
          </p:nvPr>
        </p:nvSpPr>
        <p:spPr/>
        <p:txBody>
          <a:bodyPr/>
          <a:lstStyle/>
          <a:p>
            <a:pPr>
              <a:defRPr/>
            </a:pPr>
            <a:fld id="{6602DD9E-FBDA-4057-8A6B-0FC7E43CFB5D}" type="slidenum">
              <a:rPr lang="en-US" smtClean="0"/>
              <a:pPr>
                <a:defRPr/>
              </a:pPr>
              <a:t>114</a:t>
            </a:fld>
            <a:endParaRPr lang="en-US"/>
          </a:p>
        </p:txBody>
      </p:sp>
      <p:sp>
        <p:nvSpPr>
          <p:cNvPr id="4" name="Date Placeholder 3"/>
          <p:cNvSpPr>
            <a:spLocks noGrp="1"/>
          </p:cNvSpPr>
          <p:nvPr>
            <p:ph type="dt" sz="half" idx="12"/>
          </p:nvPr>
        </p:nvSpPr>
        <p:spPr/>
        <p:txBody>
          <a:bodyPr/>
          <a:lstStyle/>
          <a:p>
            <a:pPr>
              <a:defRPr/>
            </a:pPr>
            <a:fld id="{D6DF847E-5F19-4E44-9BF7-CC60F08C06A7}" type="datetime1">
              <a:rPr lang="en-US" smtClean="0"/>
              <a:pPr>
                <a:defRPr/>
              </a:pPr>
              <a:t>7/27/2016</a:t>
            </a:fld>
            <a:endParaRPr lang="en-US"/>
          </a:p>
        </p:txBody>
      </p:sp>
    </p:spTree>
    <p:extLst>
      <p:ext uri="{BB962C8B-B14F-4D97-AF65-F5344CB8AC3E}">
        <p14:creationId xmlns:p14="http://schemas.microsoft.com/office/powerpoint/2010/main" val="207834085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One Site for Free Assistance</a:t>
            </a:r>
            <a:endParaRPr lang="en-US" dirty="0"/>
          </a:p>
        </p:txBody>
      </p:sp>
      <p:sp>
        <p:nvSpPr>
          <p:cNvPr id="8" name="Content Placeholder 7"/>
          <p:cNvSpPr>
            <a:spLocks noGrp="1"/>
          </p:cNvSpPr>
          <p:nvPr>
            <p:ph idx="1"/>
          </p:nvPr>
        </p:nvSpPr>
        <p:spPr>
          <a:xfrm>
            <a:off x="762000" y="1981200"/>
            <a:ext cx="7391400" cy="3962400"/>
          </a:xfrm>
        </p:spPr>
        <p:txBody>
          <a:bodyPr/>
          <a:lstStyle/>
          <a:p>
            <a:r>
              <a:rPr lang="en-US" dirty="0"/>
              <a:t>@</a:t>
            </a:r>
            <a:r>
              <a:rPr lang="en-US" dirty="0" smtClean="0"/>
              <a:t>ONE: Course</a:t>
            </a:r>
            <a:br>
              <a:rPr lang="en-US" dirty="0" smtClean="0"/>
            </a:br>
            <a:r>
              <a:rPr lang="en-US" dirty="0" smtClean="0"/>
              <a:t>on accessibility</a:t>
            </a:r>
            <a:br>
              <a:rPr lang="en-US" dirty="0" smtClean="0"/>
            </a:br>
            <a:r>
              <a:rPr lang="en-US" dirty="0" smtClean="0"/>
              <a:t>for online </a:t>
            </a:r>
            <a:r>
              <a:rPr lang="en-US" dirty="0" err="1" smtClean="0"/>
              <a:t>ed</a:t>
            </a:r>
            <a:endParaRPr lang="en-US" dirty="0" smtClean="0"/>
          </a:p>
          <a:p>
            <a:endParaRPr lang="en-US" dirty="0" smtClean="0"/>
          </a:p>
          <a:p>
            <a:endParaRPr lang="en-US" dirty="0"/>
          </a:p>
          <a:p>
            <a:endParaRPr lang="en-US" dirty="0"/>
          </a:p>
          <a:p>
            <a:r>
              <a:rPr lang="en-US" dirty="0" smtClean="0"/>
              <a:t>Sidekick</a:t>
            </a:r>
          </a:p>
          <a:p>
            <a:pPr lvl="1"/>
            <a:r>
              <a:rPr lang="en-US" dirty="0" smtClean="0"/>
              <a:t>www.toolsthatinspire.com</a:t>
            </a:r>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F431452D-70A5-436B-B915-D340866D78C1}" type="slidenum">
              <a:rPr lang="en-US" smtClean="0"/>
              <a:pPr>
                <a:defRPr/>
              </a:pPr>
              <a:t>115</a:t>
            </a:fld>
            <a:endParaRPr lang="en-US"/>
          </a:p>
        </p:txBody>
      </p:sp>
      <p:sp>
        <p:nvSpPr>
          <p:cNvPr id="6" name="Date Placeholder 5"/>
          <p:cNvSpPr>
            <a:spLocks noGrp="1"/>
          </p:cNvSpPr>
          <p:nvPr>
            <p:ph type="dt" sz="half" idx="12"/>
          </p:nvPr>
        </p:nvSpPr>
        <p:spPr/>
        <p:txBody>
          <a:bodyPr/>
          <a:lstStyle/>
          <a:p>
            <a:pPr>
              <a:defRPr/>
            </a:pPr>
            <a:fld id="{2C893359-E6DF-45D8-A8EC-CADC9CB4AE34}" type="datetime1">
              <a:rPr lang="en-US" smtClean="0"/>
              <a:pPr>
                <a:defRPr/>
              </a:pPr>
              <a:t>7/27/2016</a:t>
            </a:fld>
            <a:endParaRPr lang="en-US"/>
          </a:p>
        </p:txBody>
      </p:sp>
      <p:pic>
        <p:nvPicPr>
          <p:cNvPr id="9" name="Picture 8"/>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8720" t="6554" r="18157"/>
          <a:stretch/>
        </p:blipFill>
        <p:spPr bwMode="auto">
          <a:xfrm>
            <a:off x="3962400" y="1752600"/>
            <a:ext cx="4267200" cy="35444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6576803"/>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sp>
        <p:nvSpPr>
          <p:cNvPr id="3" name="Content Placeholder 2"/>
          <p:cNvSpPr>
            <a:spLocks noGrp="1"/>
          </p:cNvSpPr>
          <p:nvPr>
            <p:ph idx="1"/>
          </p:nvPr>
        </p:nvSpPr>
        <p:spPr/>
        <p:txBody>
          <a:bodyPr/>
          <a:lstStyle/>
          <a:p>
            <a:r>
              <a:rPr lang="en-US" dirty="0"/>
              <a:t>Gaeir (rhymes with “fire”) Dietrich</a:t>
            </a:r>
          </a:p>
          <a:p>
            <a:pPr lvl="1"/>
            <a:r>
              <a:rPr lang="en-US" dirty="0"/>
              <a:t>gdietrich@htctu.net</a:t>
            </a:r>
          </a:p>
          <a:p>
            <a:pPr lvl="1"/>
            <a:r>
              <a:rPr lang="en-US" dirty="0" smtClean="0"/>
              <a:t>408-996-6047</a:t>
            </a:r>
          </a:p>
          <a:p>
            <a:pPr lvl="1"/>
            <a:endParaRPr lang="en-US" dirty="0"/>
          </a:p>
          <a:p>
            <a:pPr lvl="1"/>
            <a:r>
              <a:rPr lang="en-US" dirty="0" smtClean="0"/>
              <a:t>www.htctu.net</a:t>
            </a:r>
          </a:p>
          <a:p>
            <a:pPr lvl="1"/>
            <a:r>
              <a:rPr lang="en-US" dirty="0" smtClean="0"/>
              <a:t>www.toolsthatinspire.com</a:t>
            </a:r>
            <a:endParaRPr lang="en-US" dirty="0"/>
          </a:p>
          <a:p>
            <a:endParaRPr lang="en-US" dirty="0"/>
          </a:p>
        </p:txBody>
      </p:sp>
    </p:spTree>
    <p:extLst>
      <p:ext uri="{BB962C8B-B14F-4D97-AF65-F5344CB8AC3E}">
        <p14:creationId xmlns:p14="http://schemas.microsoft.com/office/powerpoint/2010/main" val="1624282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Technology Complaints</a:t>
            </a:r>
            <a:endParaRPr lang="en-US"/>
          </a:p>
        </p:txBody>
      </p:sp>
      <p:sp>
        <p:nvSpPr>
          <p:cNvPr id="5" name="Content Placeholder 4"/>
          <p:cNvSpPr>
            <a:spLocks noGrp="1"/>
          </p:cNvSpPr>
          <p:nvPr>
            <p:ph idx="1"/>
          </p:nvPr>
        </p:nvSpPr>
        <p:spPr/>
        <p:txBody>
          <a:bodyPr/>
          <a:lstStyle/>
          <a:p>
            <a:r>
              <a:rPr lang="en-US" dirty="0" smtClean="0"/>
              <a:t>Increasing number of technology </a:t>
            </a:r>
            <a:r>
              <a:rPr lang="en-US" dirty="0" smtClean="0"/>
              <a:t>complaints since the “Kindle Letter”</a:t>
            </a:r>
          </a:p>
          <a:p>
            <a:endParaRPr lang="en-US" dirty="0" smtClean="0"/>
          </a:p>
          <a:p>
            <a:r>
              <a:rPr lang="en-US" dirty="0" smtClean="0"/>
              <a:t>DOJ has added a new section on accessible technology to its ADA website</a:t>
            </a:r>
          </a:p>
          <a:p>
            <a:pPr lvl="1"/>
            <a:r>
              <a:rPr lang="en-US" dirty="0" smtClean="0"/>
              <a:t>www.ada.gov/access-technology/index.html</a:t>
            </a:r>
            <a:endParaRPr lang="en-US" dirty="0"/>
          </a:p>
        </p:txBody>
      </p:sp>
    </p:spTree>
    <p:extLst>
      <p:ext uri="{BB962C8B-B14F-4D97-AF65-F5344CB8AC3E}">
        <p14:creationId xmlns:p14="http://schemas.microsoft.com/office/powerpoint/2010/main" val="1982346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mtClean="0"/>
              <a:t>Tech Complaints since the DCL…</a:t>
            </a:r>
          </a:p>
        </p:txBody>
      </p:sp>
      <p:sp>
        <p:nvSpPr>
          <p:cNvPr id="8195" name="Rectangle 3"/>
          <p:cNvSpPr>
            <a:spLocks noGrp="1" noChangeArrowheads="1"/>
          </p:cNvSpPr>
          <p:nvPr>
            <p:ph type="body" idx="1"/>
          </p:nvPr>
        </p:nvSpPr>
        <p:spPr/>
        <p:txBody>
          <a:bodyPr/>
          <a:lstStyle/>
          <a:p>
            <a:pPr>
              <a:lnSpc>
                <a:spcPct val="90000"/>
              </a:lnSpc>
            </a:pPr>
            <a:r>
              <a:rPr lang="en-US" altLang="en-US" dirty="0" smtClean="0"/>
              <a:t>Complaints have centered around</a:t>
            </a:r>
          </a:p>
          <a:p>
            <a:pPr lvl="1">
              <a:lnSpc>
                <a:spcPct val="90000"/>
              </a:lnSpc>
            </a:pPr>
            <a:r>
              <a:rPr lang="en-US" altLang="en-US" dirty="0" smtClean="0"/>
              <a:t>Lack of access </a:t>
            </a:r>
            <a:endParaRPr lang="en-US" altLang="en-US" dirty="0" smtClean="0"/>
          </a:p>
          <a:p>
            <a:pPr lvl="1">
              <a:lnSpc>
                <a:spcPct val="90000"/>
              </a:lnSpc>
            </a:pPr>
            <a:r>
              <a:rPr lang="en-US" altLang="en-US" dirty="0" smtClean="0"/>
              <a:t>Inaccessible learning management systems</a:t>
            </a:r>
          </a:p>
          <a:p>
            <a:pPr lvl="1">
              <a:lnSpc>
                <a:spcPct val="90000"/>
              </a:lnSpc>
            </a:pPr>
            <a:r>
              <a:rPr lang="en-US" altLang="en-US" dirty="0" smtClean="0"/>
              <a:t>Inaccessible instructional materials</a:t>
            </a:r>
          </a:p>
          <a:p>
            <a:pPr lvl="1">
              <a:lnSpc>
                <a:spcPct val="90000"/>
              </a:lnSpc>
            </a:pPr>
            <a:r>
              <a:rPr lang="en-US" altLang="en-US" dirty="0" smtClean="0"/>
              <a:t>Inaccessible software used in instruction</a:t>
            </a:r>
          </a:p>
          <a:p>
            <a:pPr lvl="1">
              <a:lnSpc>
                <a:spcPct val="90000"/>
              </a:lnSpc>
            </a:pPr>
            <a:r>
              <a:rPr lang="en-US" altLang="en-US" dirty="0" smtClean="0"/>
              <a:t>Lack of availability of assistive technology</a:t>
            </a:r>
          </a:p>
          <a:p>
            <a:pPr lvl="1">
              <a:lnSpc>
                <a:spcPct val="90000"/>
              </a:lnSpc>
            </a:pPr>
            <a:endParaRPr lang="en-US" altLang="en-US" dirty="0"/>
          </a:p>
          <a:p>
            <a:pPr>
              <a:lnSpc>
                <a:spcPct val="90000"/>
              </a:lnSpc>
            </a:pPr>
            <a:r>
              <a:rPr lang="en-US" altLang="en-US" dirty="0" smtClean="0"/>
              <a:t>And especially, Web sites!</a:t>
            </a:r>
          </a:p>
        </p:txBody>
      </p:sp>
    </p:spTree>
    <p:extLst>
      <p:ext uri="{BB962C8B-B14F-4D97-AF65-F5344CB8AC3E}">
        <p14:creationId xmlns:p14="http://schemas.microsoft.com/office/powerpoint/2010/main" val="27984170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Recent OCR Resolutions</a:t>
            </a:r>
          </a:p>
        </p:txBody>
      </p:sp>
      <p:sp>
        <p:nvSpPr>
          <p:cNvPr id="10243" name="Rectangle 3"/>
          <p:cNvSpPr>
            <a:spLocks noGrp="1" noChangeArrowheads="1"/>
          </p:cNvSpPr>
          <p:nvPr>
            <p:ph type="body" idx="1"/>
          </p:nvPr>
        </p:nvSpPr>
        <p:spPr/>
        <p:txBody>
          <a:bodyPr/>
          <a:lstStyle/>
          <a:p>
            <a:pPr>
              <a:lnSpc>
                <a:spcPct val="90000"/>
              </a:lnSpc>
            </a:pPr>
            <a:r>
              <a:rPr lang="en-US" altLang="en-US" dirty="0" smtClean="0"/>
              <a:t>Louisiana Tech University</a:t>
            </a:r>
          </a:p>
          <a:p>
            <a:pPr lvl="1">
              <a:lnSpc>
                <a:spcPct val="90000"/>
              </a:lnSpc>
            </a:pPr>
            <a:r>
              <a:rPr lang="en-US" altLang="en-US" dirty="0" smtClean="0"/>
              <a:t>OCR complaint over </a:t>
            </a:r>
            <a:r>
              <a:rPr lang="en-US" altLang="en-US" dirty="0" err="1" smtClean="0"/>
              <a:t>MyOMLab</a:t>
            </a:r>
            <a:endParaRPr lang="en-US" altLang="en-US" dirty="0" smtClean="0"/>
          </a:p>
          <a:p>
            <a:pPr>
              <a:lnSpc>
                <a:spcPct val="90000"/>
              </a:lnSpc>
            </a:pPr>
            <a:r>
              <a:rPr lang="en-US" altLang="en-US" dirty="0" smtClean="0"/>
              <a:t>UM Missoula</a:t>
            </a:r>
          </a:p>
          <a:p>
            <a:pPr lvl="1">
              <a:lnSpc>
                <a:spcPct val="90000"/>
              </a:lnSpc>
            </a:pPr>
            <a:r>
              <a:rPr lang="en-US" altLang="en-US" dirty="0" smtClean="0"/>
              <a:t>OCR complaint over inaccessible learning management system (LMS) and inaccessible course materials</a:t>
            </a:r>
          </a:p>
          <a:p>
            <a:pPr>
              <a:lnSpc>
                <a:spcPct val="90000"/>
              </a:lnSpc>
            </a:pPr>
            <a:r>
              <a:rPr lang="en-US" altLang="en-US" dirty="0" smtClean="0"/>
              <a:t>Web complaints</a:t>
            </a:r>
          </a:p>
        </p:txBody>
      </p:sp>
    </p:spTree>
    <p:extLst>
      <p:ext uri="{BB962C8B-B14F-4D97-AF65-F5344CB8AC3E}">
        <p14:creationId xmlns:p14="http://schemas.microsoft.com/office/powerpoint/2010/main" val="32020573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mtClean="0"/>
              <a:t>Louisiana Tech University</a:t>
            </a:r>
          </a:p>
        </p:txBody>
      </p:sp>
      <p:sp>
        <p:nvSpPr>
          <p:cNvPr id="11267" name="Rectangle 3"/>
          <p:cNvSpPr>
            <a:spLocks noGrp="1" noChangeArrowheads="1"/>
          </p:cNvSpPr>
          <p:nvPr>
            <p:ph type="body" idx="1"/>
          </p:nvPr>
        </p:nvSpPr>
        <p:spPr/>
        <p:txBody>
          <a:bodyPr/>
          <a:lstStyle/>
          <a:p>
            <a:r>
              <a:rPr lang="en-US" altLang="en-US" dirty="0" smtClean="0"/>
              <a:t>Must deploy accessible technology and course content in the University setting</a:t>
            </a:r>
          </a:p>
          <a:p>
            <a:r>
              <a:rPr lang="en-US" altLang="en-US" dirty="0" smtClean="0"/>
              <a:t>The University shall provide ADA Training to instructors and administrators</a:t>
            </a:r>
          </a:p>
          <a:p>
            <a:r>
              <a:rPr lang="en-US" altLang="en-US" dirty="0" smtClean="0"/>
              <a:t>“The University will only purchase, develop or use technology and instructional materials that do not exclude persons who are blind or who have other vision disabilities”</a:t>
            </a:r>
          </a:p>
        </p:txBody>
      </p:sp>
    </p:spTree>
    <p:extLst>
      <p:ext uri="{BB962C8B-B14F-4D97-AF65-F5344CB8AC3E}">
        <p14:creationId xmlns:p14="http://schemas.microsoft.com/office/powerpoint/2010/main" val="27179471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UM Missoula</a:t>
            </a:r>
          </a:p>
        </p:txBody>
      </p:sp>
      <p:sp>
        <p:nvSpPr>
          <p:cNvPr id="12291" name="Content Placeholder 2"/>
          <p:cNvSpPr>
            <a:spLocks noGrp="1"/>
          </p:cNvSpPr>
          <p:nvPr>
            <p:ph idx="1"/>
          </p:nvPr>
        </p:nvSpPr>
        <p:spPr/>
        <p:txBody>
          <a:bodyPr/>
          <a:lstStyle/>
          <a:p>
            <a:r>
              <a:rPr lang="en-US" altLang="en-US" dirty="0" smtClean="0"/>
              <a:t>Develop E&amp;IT purchasing policy and procedures; train staff and faculty</a:t>
            </a:r>
          </a:p>
          <a:p>
            <a:r>
              <a:rPr lang="en-US" altLang="en-US" dirty="0" smtClean="0"/>
              <a:t>Find an E&amp;IT Coordinator</a:t>
            </a:r>
          </a:p>
          <a:p>
            <a:r>
              <a:rPr lang="en-US" altLang="en-US" dirty="0" smtClean="0"/>
              <a:t>Make Web sites accessible</a:t>
            </a:r>
            <a:br>
              <a:rPr lang="en-US" altLang="en-US" dirty="0" smtClean="0"/>
            </a:br>
            <a:r>
              <a:rPr lang="en-US" altLang="en-US" dirty="0" smtClean="0"/>
              <a:t>(WCAG 2.0, level AA)</a:t>
            </a:r>
          </a:p>
          <a:p>
            <a:r>
              <a:rPr lang="en-US" altLang="en-US" dirty="0" smtClean="0"/>
              <a:t>Ensure accessibility of LMS</a:t>
            </a:r>
          </a:p>
          <a:p>
            <a:r>
              <a:rPr lang="en-US" altLang="en-US" dirty="0" smtClean="0"/>
              <a:t>Ensure accessible classroom E&amp;IT (clickers, podiums,  blogs, software, etc.)</a:t>
            </a:r>
          </a:p>
        </p:txBody>
      </p:sp>
      <p:sp>
        <p:nvSpPr>
          <p:cNvPr id="12292" name="Footer Placeholder 3"/>
          <p:cNvSpPr>
            <a:spLocks noGrp="1"/>
          </p:cNvSpPr>
          <p:nvPr>
            <p:ph type="ftr" sz="quarter" idx="10"/>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mtClean="0">
                <a:solidFill>
                  <a:schemeClr val="tx2"/>
                </a:solidFill>
              </a:rPr>
              <a:t>www.htctu.net</a:t>
            </a:r>
          </a:p>
        </p:txBody>
      </p:sp>
      <p:sp>
        <p:nvSpPr>
          <p:cNvPr id="12293" name="Slide Number Placeholder 4"/>
          <p:cNvSpPr>
            <a:spLocks noGrp="1"/>
          </p:cNvSpPr>
          <p:nvPr>
            <p:ph type="sldNum"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4C95827-0D76-4968-A048-B11843E9150E}" type="slidenum">
              <a:rPr lang="en-US" altLang="en-US" smtClean="0">
                <a:solidFill>
                  <a:schemeClr val="tx2"/>
                </a:solidFill>
              </a:rPr>
              <a:pPr/>
              <a:t>16</a:t>
            </a:fld>
            <a:endParaRPr lang="en-US" altLang="en-US" smtClean="0">
              <a:solidFill>
                <a:schemeClr val="tx2"/>
              </a:solidFill>
            </a:endParaRPr>
          </a:p>
        </p:txBody>
      </p:sp>
      <p:sp>
        <p:nvSpPr>
          <p:cNvPr id="12294" name="Date Placeholder 5"/>
          <p:cNvSpPr>
            <a:spLocks noGrp="1"/>
          </p:cNvSpPr>
          <p:nvPr>
            <p:ph type="dt"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7EF0DCF-F629-4CC7-8F88-DC7F02D701C6}" type="datetime1">
              <a:rPr lang="en-US" altLang="en-US" smtClean="0">
                <a:solidFill>
                  <a:schemeClr val="tx2"/>
                </a:solidFill>
              </a:rPr>
              <a:pPr/>
              <a:t>7/28/2016</a:t>
            </a:fld>
            <a:endParaRPr lang="en-US" altLang="en-US" smtClean="0">
              <a:solidFill>
                <a:schemeClr val="tx2"/>
              </a:solidFill>
            </a:endParaRPr>
          </a:p>
        </p:txBody>
      </p:sp>
    </p:spTree>
    <p:extLst>
      <p:ext uri="{BB962C8B-B14F-4D97-AF65-F5344CB8AC3E}">
        <p14:creationId xmlns:p14="http://schemas.microsoft.com/office/powerpoint/2010/main" val="19982287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Recent Web Access Cases</a:t>
            </a:r>
            <a:endParaRPr lang="en-US" dirty="0"/>
          </a:p>
        </p:txBody>
      </p:sp>
      <p:sp>
        <p:nvSpPr>
          <p:cNvPr id="5" name="Content Placeholder 4"/>
          <p:cNvSpPr>
            <a:spLocks noGrp="1"/>
          </p:cNvSpPr>
          <p:nvPr>
            <p:ph sz="half" idx="1"/>
          </p:nvPr>
        </p:nvSpPr>
        <p:spPr>
          <a:xfrm>
            <a:off x="838200" y="1981200"/>
            <a:ext cx="4267200" cy="4114800"/>
          </a:xfrm>
        </p:spPr>
        <p:txBody>
          <a:bodyPr>
            <a:normAutofit fontScale="85000" lnSpcReduction="10000"/>
          </a:bodyPr>
          <a:lstStyle/>
          <a:p>
            <a:r>
              <a:rPr lang="en-US" dirty="0" smtClean="0"/>
              <a:t>Bellingham School District</a:t>
            </a:r>
          </a:p>
          <a:p>
            <a:r>
              <a:rPr lang="en-US" dirty="0" smtClean="0"/>
              <a:t>Davidson Academy of Nevada</a:t>
            </a:r>
          </a:p>
          <a:p>
            <a:r>
              <a:rPr lang="en-US" dirty="0" smtClean="0"/>
              <a:t>Granite School District</a:t>
            </a:r>
          </a:p>
          <a:p>
            <a:r>
              <a:rPr lang="en-US" dirty="0" smtClean="0"/>
              <a:t>Guam Department of Education</a:t>
            </a:r>
          </a:p>
          <a:p>
            <a:r>
              <a:rPr lang="en-US" dirty="0" smtClean="0"/>
              <a:t>Juneau School District</a:t>
            </a:r>
          </a:p>
          <a:p>
            <a:r>
              <a:rPr lang="en-US" dirty="0" smtClean="0"/>
              <a:t>Michigan Department of Ed</a:t>
            </a:r>
          </a:p>
          <a:p>
            <a:r>
              <a:rPr lang="en-US" dirty="0" smtClean="0"/>
              <a:t>Montana School for the Deaf and Blind</a:t>
            </a:r>
            <a:endParaRPr lang="en-US" dirty="0"/>
          </a:p>
        </p:txBody>
      </p:sp>
      <p:sp>
        <p:nvSpPr>
          <p:cNvPr id="6" name="Content Placeholder 5"/>
          <p:cNvSpPr>
            <a:spLocks noGrp="1"/>
          </p:cNvSpPr>
          <p:nvPr>
            <p:ph sz="half" idx="2"/>
          </p:nvPr>
        </p:nvSpPr>
        <p:spPr/>
        <p:txBody>
          <a:bodyPr>
            <a:normAutofit fontScale="85000" lnSpcReduction="10000"/>
          </a:bodyPr>
          <a:lstStyle/>
          <a:p>
            <a:r>
              <a:rPr lang="en-US" dirty="0" smtClean="0"/>
              <a:t>Nevada Department of Education</a:t>
            </a:r>
          </a:p>
          <a:p>
            <a:r>
              <a:rPr lang="en-US" dirty="0" smtClean="0"/>
              <a:t>Oregon Department of Education</a:t>
            </a:r>
          </a:p>
          <a:p>
            <a:r>
              <a:rPr lang="en-US" dirty="0" smtClean="0"/>
              <a:t>Santa Fe Public Schools</a:t>
            </a:r>
          </a:p>
          <a:p>
            <a:r>
              <a:rPr lang="en-US" dirty="0" smtClean="0"/>
              <a:t>Washington Office of Superintendent of Public Instruction</a:t>
            </a:r>
          </a:p>
          <a:p>
            <a:r>
              <a:rPr lang="en-US" dirty="0" smtClean="0"/>
              <a:t>Washoe County School District</a:t>
            </a:r>
            <a:endParaRPr lang="en-US" dirty="0"/>
          </a:p>
        </p:txBody>
      </p:sp>
    </p:spTree>
    <p:extLst>
      <p:ext uri="{BB962C8B-B14F-4D97-AF65-F5344CB8AC3E}">
        <p14:creationId xmlns:p14="http://schemas.microsoft.com/office/powerpoint/2010/main" val="5814887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Consistent Requirements</a:t>
            </a:r>
            <a:endParaRPr lang="en-US" dirty="0"/>
          </a:p>
        </p:txBody>
      </p:sp>
      <p:sp>
        <p:nvSpPr>
          <p:cNvPr id="8" name="Content Placeholder 7"/>
          <p:cNvSpPr>
            <a:spLocks noGrp="1"/>
          </p:cNvSpPr>
          <p:nvPr>
            <p:ph idx="1"/>
          </p:nvPr>
        </p:nvSpPr>
        <p:spPr>
          <a:xfrm>
            <a:off x="457200" y="1981200"/>
            <a:ext cx="8229600" cy="4114800"/>
          </a:xfrm>
        </p:spPr>
        <p:txBody>
          <a:bodyPr/>
          <a:lstStyle/>
          <a:p>
            <a:pPr lvl="0"/>
            <a:r>
              <a:rPr lang="en-US" dirty="0" smtClean="0"/>
              <a:t>Conduct accessibility audit of website</a:t>
            </a:r>
          </a:p>
          <a:p>
            <a:pPr lvl="0"/>
            <a:r>
              <a:rPr lang="en-US" dirty="0" smtClean="0"/>
              <a:t>Make web pages accessible</a:t>
            </a:r>
          </a:p>
          <a:p>
            <a:pPr lvl="1"/>
            <a:r>
              <a:rPr lang="en-US" dirty="0" smtClean="0"/>
              <a:t>WCAG 2.0 Level AA held as benchmark</a:t>
            </a:r>
          </a:p>
          <a:p>
            <a:pPr lvl="0"/>
            <a:r>
              <a:rPr lang="en-US" dirty="0" smtClean="0"/>
              <a:t>Testing, accountability, quality assurance</a:t>
            </a:r>
          </a:p>
          <a:p>
            <a:pPr lvl="0"/>
            <a:r>
              <a:rPr lang="en-US" dirty="0" smtClean="0"/>
              <a:t>Verify vendor’s accessibility claims </a:t>
            </a:r>
          </a:p>
          <a:p>
            <a:pPr lvl="0"/>
            <a:r>
              <a:rPr lang="en-US" dirty="0" smtClean="0"/>
              <a:t>Content made accessible or removed from site</a:t>
            </a:r>
          </a:p>
          <a:p>
            <a:pPr lvl="0"/>
            <a:r>
              <a:rPr lang="en-US" dirty="0" smtClean="0"/>
              <a:t>Include a process to report inaccessible content</a:t>
            </a:r>
          </a:p>
          <a:p>
            <a:r>
              <a:rPr lang="en-US" dirty="0" smtClean="0"/>
              <a:t>Train all appropriate personnel on accessibility</a:t>
            </a:r>
            <a:endParaRPr lang="en-US" dirty="0"/>
          </a:p>
        </p:txBody>
      </p:sp>
    </p:spTree>
    <p:extLst>
      <p:ext uri="{BB962C8B-B14F-4D97-AF65-F5344CB8AC3E}">
        <p14:creationId xmlns:p14="http://schemas.microsoft.com/office/powerpoint/2010/main" val="3387161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 Addition</a:t>
            </a:r>
            <a:endParaRPr lang="en-US" dirty="0"/>
          </a:p>
        </p:txBody>
      </p:sp>
      <p:sp>
        <p:nvSpPr>
          <p:cNvPr id="3" name="Content Placeholder 2"/>
          <p:cNvSpPr>
            <a:spLocks noGrp="1"/>
          </p:cNvSpPr>
          <p:nvPr>
            <p:ph idx="1"/>
          </p:nvPr>
        </p:nvSpPr>
        <p:spPr/>
        <p:txBody>
          <a:bodyPr/>
          <a:lstStyle/>
          <a:p>
            <a:r>
              <a:rPr lang="en-US" dirty="0" smtClean="0"/>
              <a:t>Michigan Department of Ed went further</a:t>
            </a:r>
          </a:p>
          <a:p>
            <a:pPr lvl="1"/>
            <a:r>
              <a:rPr lang="en-US" dirty="0" smtClean="0"/>
              <a:t>Must include a notice of nondiscrimination on the website</a:t>
            </a:r>
          </a:p>
          <a:p>
            <a:pPr lvl="1"/>
            <a:r>
              <a:rPr lang="en-US" dirty="0" smtClean="0"/>
              <a:t>Provide a method on the website to request an accommodation</a:t>
            </a:r>
          </a:p>
          <a:p>
            <a:pPr lvl="1"/>
            <a:r>
              <a:rPr lang="en-US" dirty="0" smtClean="0"/>
              <a:t>Identify the individual responsible for ensuring web accessibility and provide contact information (name, title, email, phone)</a:t>
            </a:r>
            <a:endParaRPr lang="en-US" dirty="0"/>
          </a:p>
        </p:txBody>
      </p:sp>
    </p:spTree>
    <p:extLst>
      <p:ext uri="{BB962C8B-B14F-4D97-AF65-F5344CB8AC3E}">
        <p14:creationId xmlns:p14="http://schemas.microsoft.com/office/powerpoint/2010/main" val="1429376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High Tech Center Training Unit</a:t>
            </a:r>
          </a:p>
        </p:txBody>
      </p:sp>
      <p:sp>
        <p:nvSpPr>
          <p:cNvPr id="4099" name="Rectangle 3"/>
          <p:cNvSpPr>
            <a:spLocks noGrp="1" noChangeArrowheads="1"/>
          </p:cNvSpPr>
          <p:nvPr>
            <p:ph type="body" idx="1"/>
          </p:nvPr>
        </p:nvSpPr>
        <p:spPr/>
        <p:txBody>
          <a:bodyPr/>
          <a:lstStyle/>
          <a:p>
            <a:pPr eaLnBrk="1" hangingPunct="1"/>
            <a:r>
              <a:rPr lang="en-US" altLang="en-US" smtClean="0"/>
              <a:t>Grant Program</a:t>
            </a:r>
          </a:p>
          <a:p>
            <a:pPr lvl="1" eaLnBrk="1" hangingPunct="1"/>
            <a:r>
              <a:rPr lang="en-US" altLang="en-US" smtClean="0"/>
              <a:t>Funded by the California Community Colleges Chancellor’s Office</a:t>
            </a:r>
          </a:p>
          <a:p>
            <a:pPr lvl="1" eaLnBrk="1" hangingPunct="1"/>
            <a:r>
              <a:rPr lang="en-US" altLang="en-US" smtClean="0"/>
              <a:t>Located at De Anza College </a:t>
            </a:r>
            <a:r>
              <a:rPr lang="en-US" altLang="en-US" smtClean="0">
                <a:sym typeface="Symbol Tiger" pitchFamily="18" charset="2"/>
              </a:rPr>
              <a:t>in </a:t>
            </a:r>
            <a:r>
              <a:rPr lang="en-US" altLang="en-US" smtClean="0"/>
              <a:t>Cupertino, California</a:t>
            </a:r>
          </a:p>
          <a:p>
            <a:pPr eaLnBrk="1" hangingPunct="1"/>
            <a:r>
              <a:rPr lang="en-US" altLang="en-US" smtClean="0"/>
              <a:t>Train staff and faculty of the CCCs to use technology to assist students with disabilities</a:t>
            </a:r>
          </a:p>
          <a:p>
            <a:pPr eaLnBrk="1" hangingPunct="1"/>
            <a:r>
              <a:rPr lang="en-US" altLang="en-US" smtClean="0"/>
              <a:t>www.htctu.net</a:t>
            </a:r>
          </a:p>
        </p:txBody>
      </p:sp>
    </p:spTree>
    <p:extLst>
      <p:ext uri="{BB962C8B-B14F-4D97-AF65-F5344CB8AC3E}">
        <p14:creationId xmlns:p14="http://schemas.microsoft.com/office/powerpoint/2010/main" val="3278778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OCR Lessons Learned </a:t>
            </a:r>
            <a:endParaRPr lang="en-US" dirty="0"/>
          </a:p>
        </p:txBody>
      </p:sp>
      <p:sp>
        <p:nvSpPr>
          <p:cNvPr id="3" name="Content Placeholder 2"/>
          <p:cNvSpPr>
            <a:spLocks noGrp="1"/>
          </p:cNvSpPr>
          <p:nvPr>
            <p:ph idx="1"/>
          </p:nvPr>
        </p:nvSpPr>
        <p:spPr/>
        <p:txBody>
          <a:bodyPr/>
          <a:lstStyle/>
          <a:p>
            <a:r>
              <a:rPr lang="en-US" dirty="0" smtClean="0"/>
              <a:t>Make accessible</a:t>
            </a:r>
          </a:p>
          <a:p>
            <a:r>
              <a:rPr lang="en-US" dirty="0" smtClean="0"/>
              <a:t>Buy accessible</a:t>
            </a:r>
          </a:p>
          <a:p>
            <a:r>
              <a:rPr lang="en-US" dirty="0" smtClean="0"/>
              <a:t>Be accountable</a:t>
            </a:r>
          </a:p>
          <a:p>
            <a:r>
              <a:rPr lang="en-US" dirty="0" smtClean="0"/>
              <a:t>Train everyone involved</a:t>
            </a:r>
          </a:p>
          <a:p>
            <a:r>
              <a:rPr lang="en-US" dirty="0" smtClean="0"/>
              <a:t>Make it easy for people to report problems and receive support</a:t>
            </a:r>
          </a:p>
          <a:p>
            <a:r>
              <a:rPr lang="en-US" dirty="0" smtClean="0"/>
              <a:t>Provide a notice showing your commitment to non-discrimination</a:t>
            </a:r>
            <a:endParaRPr lang="en-US" dirty="0"/>
          </a:p>
        </p:txBody>
      </p:sp>
    </p:spTree>
    <p:extLst>
      <p:ext uri="{BB962C8B-B14F-4D97-AF65-F5344CB8AC3E}">
        <p14:creationId xmlns:p14="http://schemas.microsoft.com/office/powerpoint/2010/main" val="22631645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a:t>
            </a:r>
            <a:endParaRPr lang="en-US" dirty="0"/>
          </a:p>
        </p:txBody>
      </p:sp>
      <p:sp>
        <p:nvSpPr>
          <p:cNvPr id="3" name="Content Placeholder 2"/>
          <p:cNvSpPr>
            <a:spLocks noGrp="1"/>
          </p:cNvSpPr>
          <p:nvPr>
            <p:ph idx="1"/>
          </p:nvPr>
        </p:nvSpPr>
        <p:spPr/>
        <p:txBody>
          <a:bodyPr/>
          <a:lstStyle/>
          <a:p>
            <a:r>
              <a:rPr lang="en-US" dirty="0" smtClean="0"/>
              <a:t>Commit the resources needed to make accessibility happen!</a:t>
            </a:r>
          </a:p>
          <a:p>
            <a:endParaRPr lang="en-US" dirty="0"/>
          </a:p>
          <a:p>
            <a:r>
              <a:rPr lang="en-US" dirty="0" smtClean="0"/>
              <a:t>OCR expects us to take our contractual obligation seriously</a:t>
            </a:r>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21</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7/28/2016</a:t>
            </a:fld>
            <a:endParaRPr lang="en-US"/>
          </a:p>
        </p:txBody>
      </p:sp>
    </p:spTree>
    <p:extLst>
      <p:ext uri="{BB962C8B-B14F-4D97-AF65-F5344CB8AC3E}">
        <p14:creationId xmlns:p14="http://schemas.microsoft.com/office/powerpoint/2010/main" val="3891773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Want to Read More?</a:t>
            </a:r>
            <a:endParaRPr lang="en-US" dirty="0"/>
          </a:p>
        </p:txBody>
      </p:sp>
      <p:sp>
        <p:nvSpPr>
          <p:cNvPr id="3" name="Content Placeholder 2"/>
          <p:cNvSpPr>
            <a:spLocks noGrp="1"/>
          </p:cNvSpPr>
          <p:nvPr>
            <p:ph idx="1"/>
          </p:nvPr>
        </p:nvSpPr>
        <p:spPr/>
        <p:txBody>
          <a:bodyPr/>
          <a:lstStyle/>
          <a:p>
            <a:r>
              <a:rPr lang="en-US" dirty="0" smtClean="0"/>
              <a:t>U.S. </a:t>
            </a:r>
            <a:r>
              <a:rPr lang="en-US" dirty="0" err="1" smtClean="0"/>
              <a:t>Dept</a:t>
            </a:r>
            <a:r>
              <a:rPr lang="en-US" dirty="0" smtClean="0"/>
              <a:t> of Ed OCR Website</a:t>
            </a:r>
          </a:p>
          <a:p>
            <a:r>
              <a:rPr lang="en-US" dirty="0">
                <a:hlinkClick r:id="rId2"/>
              </a:rPr>
              <a:t>http://</a:t>
            </a:r>
            <a:r>
              <a:rPr lang="en-US" dirty="0" smtClean="0">
                <a:hlinkClick r:id="rId2"/>
              </a:rPr>
              <a:t>www2.ed.gov/about/offices/list/ocr/docs/investigations/index.html?exp=2#section504rev</a:t>
            </a:r>
            <a:r>
              <a:rPr lang="en-US" dirty="0" smtClean="0"/>
              <a:t> </a:t>
            </a:r>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22</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9971548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p:txBody>
          <a:bodyPr/>
          <a:lstStyle/>
          <a:p>
            <a:r>
              <a:rPr lang="en-US" altLang="en-US" dirty="0" smtClean="0"/>
              <a:t>One More Interesting Aspect…</a:t>
            </a:r>
            <a:endParaRPr lang="en-US" altLang="en-US" dirty="0" smtClean="0"/>
          </a:p>
        </p:txBody>
      </p:sp>
      <p:sp>
        <p:nvSpPr>
          <p:cNvPr id="13315" name="Content Placeholder 2"/>
          <p:cNvSpPr>
            <a:spLocks noGrp="1"/>
          </p:cNvSpPr>
          <p:nvPr>
            <p:ph idx="4294967295"/>
          </p:nvPr>
        </p:nvSpPr>
        <p:spPr/>
        <p:txBody>
          <a:bodyPr/>
          <a:lstStyle/>
          <a:p>
            <a:r>
              <a:rPr lang="en-US" altLang="en-US" smtClean="0"/>
              <a:t>Even though Section 508 did not directly apply to these schools, OCR held an expectation of purchasing accessible technology … </a:t>
            </a:r>
          </a:p>
          <a:p>
            <a:r>
              <a:rPr lang="en-US" altLang="en-US" smtClean="0"/>
              <a:t>as a way of meeting obligations under Section 504 and the ADA</a:t>
            </a:r>
          </a:p>
          <a:p>
            <a:endParaRPr lang="en-US" altLang="en-US" smtClean="0"/>
          </a:p>
        </p:txBody>
      </p:sp>
      <p:sp>
        <p:nvSpPr>
          <p:cNvPr id="13316" name="Date Placeholder 1"/>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sz="1200">
              <a:solidFill>
                <a:schemeClr val="tx2"/>
              </a:solidFill>
            </a:endParaRPr>
          </a:p>
        </p:txBody>
      </p:sp>
      <p:sp>
        <p:nvSpPr>
          <p:cNvPr id="13317" name="Footer Placeholder 2"/>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200">
                <a:solidFill>
                  <a:schemeClr val="tx2"/>
                </a:solidFill>
              </a:rPr>
              <a:t>www.htctu.net</a:t>
            </a:r>
          </a:p>
        </p:txBody>
      </p:sp>
      <p:sp>
        <p:nvSpPr>
          <p:cNvPr id="13318" name="Slide Number Placeholder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fld id="{CB0C164B-E6E6-498D-9352-9C24FE7C8714}" type="slidenum">
              <a:rPr lang="en-US" altLang="en-US" sz="1200">
                <a:solidFill>
                  <a:schemeClr val="tx2"/>
                </a:solidFill>
              </a:rPr>
              <a:pPr algn="r"/>
              <a:t>23</a:t>
            </a:fld>
            <a:endParaRPr lang="en-US" altLang="en-US" sz="1200">
              <a:solidFill>
                <a:schemeClr val="tx2"/>
              </a:solidFill>
            </a:endParaRPr>
          </a:p>
        </p:txBody>
      </p:sp>
    </p:spTree>
    <p:extLst>
      <p:ext uri="{BB962C8B-B14F-4D97-AF65-F5344CB8AC3E}">
        <p14:creationId xmlns:p14="http://schemas.microsoft.com/office/powerpoint/2010/main" val="35984681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Strategy for Compliance</a:t>
            </a:r>
          </a:p>
        </p:txBody>
      </p:sp>
      <p:sp>
        <p:nvSpPr>
          <p:cNvPr id="10243" name="Rectangle 3"/>
          <p:cNvSpPr>
            <a:spLocks noGrp="1" noChangeArrowheads="1"/>
          </p:cNvSpPr>
          <p:nvPr>
            <p:ph type="body" idx="1"/>
          </p:nvPr>
        </p:nvSpPr>
        <p:spPr/>
        <p:txBody>
          <a:bodyPr/>
          <a:lstStyle/>
          <a:p>
            <a:pPr eaLnBrk="1" hangingPunct="1"/>
            <a:r>
              <a:rPr lang="en-US" altLang="en-US" smtClean="0"/>
              <a:t>Purchase the most accessible products</a:t>
            </a:r>
          </a:p>
          <a:p>
            <a:pPr lvl="1" eaLnBrk="1" hangingPunct="1"/>
            <a:r>
              <a:rPr lang="en-US" altLang="en-US" smtClean="0"/>
              <a:t>Under Section 508</a:t>
            </a:r>
          </a:p>
          <a:p>
            <a:pPr lvl="1" eaLnBrk="1" hangingPunct="1"/>
            <a:endParaRPr lang="en-US" altLang="en-US" smtClean="0"/>
          </a:p>
          <a:p>
            <a:pPr eaLnBrk="1" hangingPunct="1"/>
            <a:r>
              <a:rPr lang="en-US" altLang="en-US" smtClean="0"/>
              <a:t>Accommodate those products as necessary</a:t>
            </a:r>
          </a:p>
          <a:p>
            <a:pPr lvl="1" eaLnBrk="1" hangingPunct="1"/>
            <a:r>
              <a:rPr lang="en-US" altLang="en-US" smtClean="0"/>
              <a:t>Under Section 504</a:t>
            </a:r>
          </a:p>
        </p:txBody>
      </p:sp>
    </p:spTree>
    <p:extLst>
      <p:ext uri="{BB962C8B-B14F-4D97-AF65-F5344CB8AC3E}">
        <p14:creationId xmlns:p14="http://schemas.microsoft.com/office/powerpoint/2010/main" val="17108673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508 + 504 Strategy</a:t>
            </a:r>
            <a:endParaRPr lang="en-US" dirty="0"/>
          </a:p>
        </p:txBody>
      </p:sp>
      <p:sp>
        <p:nvSpPr>
          <p:cNvPr id="6" name="Content Placeholder 5"/>
          <p:cNvSpPr>
            <a:spLocks noGrp="1"/>
          </p:cNvSpPr>
          <p:nvPr>
            <p:ph idx="1"/>
          </p:nvPr>
        </p:nvSpPr>
        <p:spPr/>
        <p:txBody>
          <a:bodyPr/>
          <a:lstStyle/>
          <a:p>
            <a:r>
              <a:rPr lang="en-US" dirty="0" smtClean="0"/>
              <a:t>Section 508</a:t>
            </a:r>
          </a:p>
          <a:p>
            <a:pPr lvl="1"/>
            <a:r>
              <a:rPr lang="en-US" dirty="0" smtClean="0"/>
              <a:t>Create accessible documents</a:t>
            </a:r>
          </a:p>
          <a:p>
            <a:pPr lvl="1"/>
            <a:r>
              <a:rPr lang="en-US" dirty="0" smtClean="0"/>
              <a:t>Develop accessible software, apps</a:t>
            </a:r>
          </a:p>
          <a:p>
            <a:pPr lvl="1"/>
            <a:r>
              <a:rPr lang="en-US" dirty="0" smtClean="0"/>
              <a:t>Build accessible websites</a:t>
            </a:r>
          </a:p>
          <a:p>
            <a:pPr lvl="1"/>
            <a:r>
              <a:rPr lang="en-US" dirty="0" smtClean="0"/>
              <a:t>Purchase accessible hardware, software, and apps</a:t>
            </a:r>
          </a:p>
          <a:p>
            <a:r>
              <a:rPr lang="en-US" dirty="0" smtClean="0"/>
              <a:t>Section 504</a:t>
            </a:r>
            <a:endParaRPr lang="en-US" dirty="0"/>
          </a:p>
          <a:p>
            <a:pPr lvl="1"/>
            <a:r>
              <a:rPr lang="en-US" dirty="0" smtClean="0"/>
              <a:t>Accommodate as necessary</a:t>
            </a:r>
            <a:endParaRPr lang="en-US" dirty="0"/>
          </a:p>
        </p:txBody>
      </p:sp>
      <p:sp>
        <p:nvSpPr>
          <p:cNvPr id="2" name="Footer Placeholder 1"/>
          <p:cNvSpPr>
            <a:spLocks noGrp="1"/>
          </p:cNvSpPr>
          <p:nvPr>
            <p:ph type="ftr" sz="quarter" idx="10"/>
          </p:nvPr>
        </p:nvSpPr>
        <p:spPr/>
        <p:txBody>
          <a:bodyPr/>
          <a:lstStyle/>
          <a:p>
            <a:r>
              <a:rPr lang="en-US" smtClean="0"/>
              <a:t>www.htctu.net</a:t>
            </a:r>
            <a:endParaRPr lang="en-US"/>
          </a:p>
        </p:txBody>
      </p:sp>
      <p:sp>
        <p:nvSpPr>
          <p:cNvPr id="3" name="Slide Number Placeholder 2"/>
          <p:cNvSpPr>
            <a:spLocks noGrp="1"/>
          </p:cNvSpPr>
          <p:nvPr>
            <p:ph type="sldNum" sz="quarter" idx="11"/>
          </p:nvPr>
        </p:nvSpPr>
        <p:spPr/>
        <p:txBody>
          <a:bodyPr/>
          <a:lstStyle/>
          <a:p>
            <a:pPr>
              <a:defRPr/>
            </a:pPr>
            <a:fld id="{6602DD9E-FBDA-4057-8A6B-0FC7E43CFB5D}" type="slidenum">
              <a:rPr lang="en-US" smtClean="0"/>
              <a:pPr>
                <a:defRPr/>
              </a:pPr>
              <a:t>25</a:t>
            </a:fld>
            <a:endParaRPr lang="en-US"/>
          </a:p>
        </p:txBody>
      </p:sp>
      <p:sp>
        <p:nvSpPr>
          <p:cNvPr id="4" name="Date Placeholder 3"/>
          <p:cNvSpPr>
            <a:spLocks noGrp="1"/>
          </p:cNvSpPr>
          <p:nvPr>
            <p:ph type="dt" sz="half" idx="12"/>
          </p:nvPr>
        </p:nvSpPr>
        <p:spPr/>
        <p:txBody>
          <a:bodyPr/>
          <a:lstStyle/>
          <a:p>
            <a:pPr>
              <a:defRPr/>
            </a:pPr>
            <a:fld id="{D6DF847E-5F19-4E44-9BF7-CC60F08C06A7}" type="datetime1">
              <a:rPr lang="en-US" smtClean="0"/>
              <a:pPr>
                <a:defRPr/>
              </a:pPr>
              <a:t>7/28/2016</a:t>
            </a:fld>
            <a:endParaRPr lang="en-US"/>
          </a:p>
        </p:txBody>
      </p:sp>
    </p:spTree>
    <p:extLst>
      <p:ext uri="{BB962C8B-B14F-4D97-AF65-F5344CB8AC3E}">
        <p14:creationId xmlns:p14="http://schemas.microsoft.com/office/powerpoint/2010/main" val="39564296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4"/>
          <p:cNvSpPr>
            <a:spLocks noGrp="1" noChangeArrowheads="1"/>
          </p:cNvSpPr>
          <p:nvPr>
            <p:ph type="ctrTitle" idx="4294967295"/>
          </p:nvPr>
        </p:nvSpPr>
        <p:spPr>
          <a:xfrm>
            <a:off x="2819400" y="2130425"/>
            <a:ext cx="5638800" cy="1470025"/>
          </a:xfrm>
        </p:spPr>
        <p:txBody>
          <a:bodyPr/>
          <a:lstStyle/>
          <a:p>
            <a:r>
              <a:rPr lang="en-US" smtClean="0"/>
              <a:t>Section 504 vs.</a:t>
            </a:r>
            <a:br>
              <a:rPr lang="en-US" smtClean="0"/>
            </a:br>
            <a:r>
              <a:rPr lang="en-US" smtClean="0"/>
              <a:t>Section 508</a:t>
            </a:r>
          </a:p>
        </p:txBody>
      </p:sp>
      <p:sp>
        <p:nvSpPr>
          <p:cNvPr id="39938" name="Rectangle 5"/>
          <p:cNvSpPr>
            <a:spLocks noGrp="1" noChangeArrowheads="1"/>
          </p:cNvSpPr>
          <p:nvPr>
            <p:ph type="subTitle" idx="4294967295"/>
          </p:nvPr>
        </p:nvSpPr>
        <p:spPr>
          <a:xfrm>
            <a:off x="1371600" y="4495800"/>
            <a:ext cx="6400800" cy="1143000"/>
          </a:xfrm>
        </p:spPr>
        <p:txBody>
          <a:bodyPr/>
          <a:lstStyle/>
          <a:p>
            <a:pPr marL="0" indent="0">
              <a:buFont typeface="Wingdings" pitchFamily="2" charset="2"/>
              <a:buNone/>
            </a:pPr>
            <a:r>
              <a:rPr lang="en-US" smtClean="0"/>
              <a:t>One Act (Rehabilitation Act of 1973, as Amended) Two Laws</a:t>
            </a:r>
          </a:p>
        </p:txBody>
      </p:sp>
      <p:sp>
        <p:nvSpPr>
          <p:cNvPr id="39939" name="Date Placeholder 1"/>
          <p:cNvSpPr>
            <a:spLocks noGrp="1"/>
          </p:cNvSpPr>
          <p:nvPr>
            <p:ph type="dt" sz="quarter" idx="10"/>
          </p:nvPr>
        </p:nvSpPr>
        <p:spPr>
          <a:noFill/>
        </p:spPr>
        <p:txBody>
          <a:bodyPr/>
          <a:lstStyle/>
          <a:p>
            <a:fld id="{C2799CA7-FD62-4DCA-956B-A74EBEAA0FEF}" type="datetime1">
              <a:rPr lang="en-US" smtClean="0">
                <a:cs typeface="Arial" charset="0"/>
              </a:rPr>
              <a:pPr/>
              <a:t>7/27/2016</a:t>
            </a:fld>
            <a:endParaRPr lang="en-US" smtClean="0">
              <a:cs typeface="Arial" charset="0"/>
            </a:endParaRPr>
          </a:p>
        </p:txBody>
      </p:sp>
      <p:sp>
        <p:nvSpPr>
          <p:cNvPr id="39940" name="Footer Placeholder 2"/>
          <p:cNvSpPr>
            <a:spLocks noGrp="1"/>
          </p:cNvSpPr>
          <p:nvPr>
            <p:ph type="ftr" sz="quarter" idx="11"/>
          </p:nvPr>
        </p:nvSpPr>
        <p:spPr>
          <a:noFill/>
        </p:spPr>
        <p:txBody>
          <a:bodyPr/>
          <a:lstStyle/>
          <a:p>
            <a:r>
              <a:rPr lang="en-US"/>
              <a:t>www.htctu.net</a:t>
            </a:r>
          </a:p>
        </p:txBody>
      </p:sp>
      <p:sp>
        <p:nvSpPr>
          <p:cNvPr id="39941" name="Slide Number Placeholder 3"/>
          <p:cNvSpPr>
            <a:spLocks noGrp="1"/>
          </p:cNvSpPr>
          <p:nvPr>
            <p:ph type="sldNum" sz="quarter" idx="12"/>
          </p:nvPr>
        </p:nvSpPr>
        <p:spPr>
          <a:noFill/>
        </p:spPr>
        <p:txBody>
          <a:bodyPr/>
          <a:lstStyle/>
          <a:p>
            <a:fld id="{3861AE79-94F2-4608-BCAD-F48E32E40DAA}" type="slidenum">
              <a:rPr lang="en-US" smtClean="0">
                <a:cs typeface="Arial" charset="0"/>
              </a:rPr>
              <a:pPr/>
              <a:t>26</a:t>
            </a:fld>
            <a:endParaRPr lang="en-US" smtClean="0">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dirty="0" smtClean="0"/>
              <a:t>Legal Requirements</a:t>
            </a:r>
          </a:p>
        </p:txBody>
      </p:sp>
      <p:sp>
        <p:nvSpPr>
          <p:cNvPr id="10243" name="Rectangle 3"/>
          <p:cNvSpPr>
            <a:spLocks noGrp="1" noChangeArrowheads="1"/>
          </p:cNvSpPr>
          <p:nvPr>
            <p:ph type="body" idx="1"/>
          </p:nvPr>
        </p:nvSpPr>
        <p:spPr/>
        <p:txBody>
          <a:bodyPr/>
          <a:lstStyle/>
          <a:p>
            <a:pPr>
              <a:lnSpc>
                <a:spcPct val="90000"/>
              </a:lnSpc>
            </a:pPr>
            <a:r>
              <a:rPr lang="en-US" altLang="en-US" dirty="0" smtClean="0"/>
              <a:t>Section 504</a:t>
            </a:r>
          </a:p>
          <a:p>
            <a:pPr lvl="1">
              <a:lnSpc>
                <a:spcPct val="90000"/>
              </a:lnSpc>
            </a:pPr>
            <a:r>
              <a:rPr lang="en-US" altLang="en-US" dirty="0" smtClean="0"/>
              <a:t>Federal law</a:t>
            </a:r>
          </a:p>
          <a:p>
            <a:pPr lvl="1">
              <a:lnSpc>
                <a:spcPct val="90000"/>
              </a:lnSpc>
            </a:pPr>
            <a:r>
              <a:rPr lang="en-US" altLang="en-US" dirty="0" smtClean="0"/>
              <a:t>Follows the money</a:t>
            </a:r>
          </a:p>
          <a:p>
            <a:pPr lvl="1">
              <a:lnSpc>
                <a:spcPct val="90000"/>
              </a:lnSpc>
            </a:pPr>
            <a:r>
              <a:rPr lang="en-US" altLang="en-US" dirty="0" smtClean="0"/>
              <a:t>Requires individuals with disabilities be provided with auxiliary aids and services (accommodations)</a:t>
            </a:r>
          </a:p>
          <a:p>
            <a:pPr lvl="1">
              <a:lnSpc>
                <a:spcPct val="90000"/>
              </a:lnSpc>
            </a:pPr>
            <a:r>
              <a:rPr lang="en-US" altLang="en-US" dirty="0" smtClean="0"/>
              <a:t>Equally effective communication</a:t>
            </a:r>
            <a:endParaRPr lang="en-US" altLang="en-US" dirty="0"/>
          </a:p>
          <a:p>
            <a:pPr>
              <a:lnSpc>
                <a:spcPct val="90000"/>
              </a:lnSpc>
            </a:pPr>
            <a:r>
              <a:rPr lang="en-US" altLang="en-US" dirty="0" smtClean="0"/>
              <a:t>Section 508</a:t>
            </a:r>
          </a:p>
          <a:p>
            <a:pPr lvl="1">
              <a:lnSpc>
                <a:spcPct val="90000"/>
              </a:lnSpc>
            </a:pPr>
            <a:r>
              <a:rPr lang="en-US" altLang="en-US" dirty="0" smtClean="0"/>
              <a:t>California state law (since January 2003)</a:t>
            </a:r>
          </a:p>
          <a:p>
            <a:pPr lvl="1">
              <a:lnSpc>
                <a:spcPct val="90000"/>
              </a:lnSpc>
            </a:pPr>
            <a:r>
              <a:rPr lang="en-US" altLang="en-US" dirty="0" smtClean="0"/>
              <a:t>Requires accessible infrastructure</a:t>
            </a:r>
          </a:p>
          <a:p>
            <a:pPr lvl="1">
              <a:lnSpc>
                <a:spcPct val="90000"/>
              </a:lnSpc>
            </a:pPr>
            <a:endParaRPr lang="en-US" altLang="en-US" dirty="0" smtClean="0"/>
          </a:p>
        </p:txBody>
      </p:sp>
    </p:spTree>
    <p:extLst>
      <p:ext uri="{BB962C8B-B14F-4D97-AF65-F5344CB8AC3E}">
        <p14:creationId xmlns:p14="http://schemas.microsoft.com/office/powerpoint/2010/main" val="30928269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idx="4294967295"/>
          </p:nvPr>
        </p:nvSpPr>
        <p:spPr/>
        <p:txBody>
          <a:bodyPr/>
          <a:lstStyle/>
          <a:p>
            <a:r>
              <a:rPr lang="en-US" smtClean="0"/>
              <a:t>Rehabilitation Act of 1973</a:t>
            </a:r>
          </a:p>
        </p:txBody>
      </p:sp>
      <p:sp>
        <p:nvSpPr>
          <p:cNvPr id="44034" name="Rectangle 3"/>
          <p:cNvSpPr>
            <a:spLocks noGrp="1" noChangeArrowheads="1"/>
          </p:cNvSpPr>
          <p:nvPr>
            <p:ph type="body" idx="4294967295"/>
          </p:nvPr>
        </p:nvSpPr>
        <p:spPr/>
        <p:txBody>
          <a:bodyPr/>
          <a:lstStyle/>
          <a:p>
            <a:r>
              <a:rPr lang="en-US" sz="2400" dirty="0" smtClean="0"/>
              <a:t>Section 504 is about accommodation.</a:t>
            </a:r>
          </a:p>
          <a:p>
            <a:pPr lvl="1"/>
            <a:r>
              <a:rPr lang="en-US" sz="2100" dirty="0" smtClean="0"/>
              <a:t>Making it work for individuals</a:t>
            </a:r>
          </a:p>
          <a:p>
            <a:pPr lvl="1"/>
            <a:r>
              <a:rPr lang="en-US" sz="2100" dirty="0" smtClean="0"/>
              <a:t>Disability service offices created to serve students</a:t>
            </a:r>
            <a:r>
              <a:rPr lang="ja-JP" altLang="en-US" sz="2100" dirty="0" smtClean="0">
                <a:ea typeface="ＭＳ Ｐゴシック"/>
                <a:cs typeface="ＭＳ Ｐゴシック"/>
              </a:rPr>
              <a:t>’</a:t>
            </a:r>
            <a:r>
              <a:rPr lang="en-US" sz="2100" dirty="0" smtClean="0"/>
              <a:t> needs.</a:t>
            </a:r>
          </a:p>
          <a:p>
            <a:r>
              <a:rPr lang="en-US" sz="2400" dirty="0" smtClean="0"/>
              <a:t>Section 508 is about access.</a:t>
            </a:r>
          </a:p>
          <a:p>
            <a:pPr lvl="1"/>
            <a:r>
              <a:rPr lang="en-US" sz="2100" dirty="0" smtClean="0"/>
              <a:t>Electronic &amp; Information Tech (E&amp;IT) infrastructure</a:t>
            </a:r>
          </a:p>
          <a:p>
            <a:pPr lvl="1"/>
            <a:r>
              <a:rPr lang="en-US" sz="2100" dirty="0" smtClean="0"/>
              <a:t>Create accessible software, Web sites, videos, and documents.</a:t>
            </a:r>
          </a:p>
          <a:p>
            <a:pPr lvl="1"/>
            <a:r>
              <a:rPr lang="en-US" sz="2100" dirty="0" smtClean="0"/>
              <a:t>Purchase accessible products.</a:t>
            </a:r>
          </a:p>
          <a:p>
            <a:pPr lvl="1"/>
            <a:r>
              <a:rPr lang="en-US" sz="2100" dirty="0" err="1" smtClean="0"/>
              <a:t>Campuswide</a:t>
            </a:r>
            <a:r>
              <a:rPr lang="en-US" sz="2100" dirty="0" smtClean="0"/>
              <a:t> responsibility</a:t>
            </a:r>
          </a:p>
        </p:txBody>
      </p:sp>
      <p:sp>
        <p:nvSpPr>
          <p:cNvPr id="44035" name="Date Placeholder 1"/>
          <p:cNvSpPr>
            <a:spLocks noGrp="1"/>
          </p:cNvSpPr>
          <p:nvPr>
            <p:ph type="dt" sz="quarter" idx="12"/>
          </p:nvPr>
        </p:nvSpPr>
        <p:spPr>
          <a:noFill/>
        </p:spPr>
        <p:txBody>
          <a:bodyPr/>
          <a:lstStyle/>
          <a:p>
            <a:fld id="{5E2951B5-8FBF-4E05-A8C9-09EAC1EAAA43}" type="datetime1">
              <a:rPr lang="en-US" smtClean="0">
                <a:cs typeface="Arial" charset="0"/>
              </a:rPr>
              <a:pPr/>
              <a:t>7/27/2016</a:t>
            </a:fld>
            <a:endParaRPr lang="en-US" smtClean="0">
              <a:cs typeface="Arial" charset="0"/>
            </a:endParaRPr>
          </a:p>
        </p:txBody>
      </p:sp>
      <p:sp>
        <p:nvSpPr>
          <p:cNvPr id="44036" name="Footer Placeholder 2"/>
          <p:cNvSpPr>
            <a:spLocks noGrp="1"/>
          </p:cNvSpPr>
          <p:nvPr>
            <p:ph type="ftr" sz="quarter" idx="10"/>
          </p:nvPr>
        </p:nvSpPr>
        <p:spPr>
          <a:noFill/>
        </p:spPr>
        <p:txBody>
          <a:bodyPr/>
          <a:lstStyle/>
          <a:p>
            <a:r>
              <a:rPr lang="en-US"/>
              <a:t>www.htctu.net</a:t>
            </a:r>
          </a:p>
        </p:txBody>
      </p:sp>
      <p:sp>
        <p:nvSpPr>
          <p:cNvPr id="44037" name="Slide Number Placeholder 3"/>
          <p:cNvSpPr>
            <a:spLocks noGrp="1"/>
          </p:cNvSpPr>
          <p:nvPr>
            <p:ph type="sldNum" sz="quarter" idx="11"/>
          </p:nvPr>
        </p:nvSpPr>
        <p:spPr>
          <a:noFill/>
        </p:spPr>
        <p:txBody>
          <a:bodyPr/>
          <a:lstStyle/>
          <a:p>
            <a:fld id="{D1AE4146-393D-42CB-B274-639B08264C73}" type="slidenum">
              <a:rPr lang="en-US" smtClean="0">
                <a:cs typeface="Arial" charset="0"/>
              </a:rPr>
              <a:pPr/>
              <a:t>28</a:t>
            </a:fld>
            <a:endParaRPr lang="en-US" smtClean="0">
              <a:cs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idx="4294967295"/>
          </p:nvPr>
        </p:nvSpPr>
        <p:spPr/>
        <p:txBody>
          <a:bodyPr/>
          <a:lstStyle/>
          <a:p>
            <a:r>
              <a:rPr lang="en-US" smtClean="0"/>
              <a:t>A Campus Analogy</a:t>
            </a:r>
          </a:p>
        </p:txBody>
      </p:sp>
      <p:sp>
        <p:nvSpPr>
          <p:cNvPr id="46082" name="Rectangle 3"/>
          <p:cNvSpPr>
            <a:spLocks noGrp="1" noChangeArrowheads="1"/>
          </p:cNvSpPr>
          <p:nvPr>
            <p:ph type="body" idx="4294967295"/>
          </p:nvPr>
        </p:nvSpPr>
        <p:spPr/>
        <p:txBody>
          <a:bodyPr/>
          <a:lstStyle/>
          <a:p>
            <a:r>
              <a:rPr lang="en-US" smtClean="0"/>
              <a:t>Section 504</a:t>
            </a:r>
          </a:p>
          <a:p>
            <a:pPr lvl="1"/>
            <a:r>
              <a:rPr lang="en-US" smtClean="0"/>
              <a:t>Deaf student requests that videos for her class be captioned</a:t>
            </a:r>
          </a:p>
          <a:p>
            <a:pPr lvl="1"/>
            <a:endParaRPr lang="en-US" smtClean="0"/>
          </a:p>
          <a:p>
            <a:r>
              <a:rPr lang="en-US" smtClean="0"/>
              <a:t>Section 508</a:t>
            </a:r>
          </a:p>
          <a:p>
            <a:pPr lvl="1"/>
            <a:r>
              <a:rPr lang="en-US" smtClean="0"/>
              <a:t>New videos must be captioned before being shown in the classroom for the first time</a:t>
            </a:r>
          </a:p>
        </p:txBody>
      </p:sp>
      <p:sp>
        <p:nvSpPr>
          <p:cNvPr id="46083" name="Date Placeholder 1"/>
          <p:cNvSpPr>
            <a:spLocks noGrp="1"/>
          </p:cNvSpPr>
          <p:nvPr>
            <p:ph type="dt" sz="quarter" idx="12"/>
          </p:nvPr>
        </p:nvSpPr>
        <p:spPr>
          <a:noFill/>
        </p:spPr>
        <p:txBody>
          <a:bodyPr/>
          <a:lstStyle/>
          <a:p>
            <a:fld id="{6402833F-F17C-4862-AC3E-9C67B13B9A5E}" type="datetime1">
              <a:rPr lang="en-US" smtClean="0">
                <a:cs typeface="Arial" charset="0"/>
              </a:rPr>
              <a:pPr/>
              <a:t>7/27/2016</a:t>
            </a:fld>
            <a:endParaRPr lang="en-US" smtClean="0">
              <a:cs typeface="Arial" charset="0"/>
            </a:endParaRPr>
          </a:p>
        </p:txBody>
      </p:sp>
      <p:sp>
        <p:nvSpPr>
          <p:cNvPr id="46084" name="Footer Placeholder 2"/>
          <p:cNvSpPr>
            <a:spLocks noGrp="1"/>
          </p:cNvSpPr>
          <p:nvPr>
            <p:ph type="ftr" sz="quarter" idx="10"/>
          </p:nvPr>
        </p:nvSpPr>
        <p:spPr>
          <a:noFill/>
        </p:spPr>
        <p:txBody>
          <a:bodyPr/>
          <a:lstStyle/>
          <a:p>
            <a:r>
              <a:rPr lang="en-US"/>
              <a:t>www.htctu.net</a:t>
            </a:r>
          </a:p>
        </p:txBody>
      </p:sp>
      <p:sp>
        <p:nvSpPr>
          <p:cNvPr id="46085" name="Slide Number Placeholder 3"/>
          <p:cNvSpPr>
            <a:spLocks noGrp="1"/>
          </p:cNvSpPr>
          <p:nvPr>
            <p:ph type="sldNum" sz="quarter" idx="11"/>
          </p:nvPr>
        </p:nvSpPr>
        <p:spPr>
          <a:noFill/>
        </p:spPr>
        <p:txBody>
          <a:bodyPr/>
          <a:lstStyle/>
          <a:p>
            <a:fld id="{0CCBE19C-E2C5-4BAF-A726-3BDFD2D2D706}" type="slidenum">
              <a:rPr lang="en-US" smtClean="0">
                <a:cs typeface="Arial" charset="0"/>
              </a:rPr>
              <a:pPr/>
              <a:t>29</a:t>
            </a:fld>
            <a:endParaRPr lang="en-US" smtClean="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Context</a:t>
            </a:r>
            <a:endParaRPr lang="en-US" dirty="0"/>
          </a:p>
        </p:txBody>
      </p:sp>
      <p:sp>
        <p:nvSpPr>
          <p:cNvPr id="5" name="Text Placeholder 4"/>
          <p:cNvSpPr>
            <a:spLocks noGrp="1"/>
          </p:cNvSpPr>
          <p:nvPr>
            <p:ph type="body" idx="1"/>
          </p:nvPr>
        </p:nvSpPr>
        <p:spPr/>
        <p:txBody>
          <a:bodyPr/>
          <a:lstStyle/>
          <a:p>
            <a:r>
              <a:rPr lang="en-US" dirty="0" smtClean="0"/>
              <a:t>What is “OCR”? And why should I care?</a:t>
            </a:r>
            <a:endParaRPr lang="en-US" dirty="0"/>
          </a:p>
        </p:txBody>
      </p:sp>
    </p:spTree>
    <p:extLst>
      <p:ext uri="{BB962C8B-B14F-4D97-AF65-F5344CB8AC3E}">
        <p14:creationId xmlns:p14="http://schemas.microsoft.com/office/powerpoint/2010/main" val="9545714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r>
              <a:rPr lang="en-US" dirty="0" smtClean="0"/>
              <a:t>Campus Comparison</a:t>
            </a:r>
          </a:p>
        </p:txBody>
      </p:sp>
      <p:sp>
        <p:nvSpPr>
          <p:cNvPr id="48130" name="Rectangle 3"/>
          <p:cNvSpPr>
            <a:spLocks noGrp="1" noChangeArrowheads="1"/>
          </p:cNvSpPr>
          <p:nvPr>
            <p:ph type="body" sz="half" idx="1"/>
          </p:nvPr>
        </p:nvSpPr>
        <p:spPr>
          <a:xfrm>
            <a:off x="1524000" y="1981200"/>
            <a:ext cx="3429000" cy="4114800"/>
          </a:xfrm>
        </p:spPr>
        <p:txBody>
          <a:bodyPr/>
          <a:lstStyle/>
          <a:p>
            <a:pPr>
              <a:lnSpc>
                <a:spcPct val="90000"/>
              </a:lnSpc>
            </a:pPr>
            <a:r>
              <a:rPr lang="en-US" sz="2400" dirty="0" smtClean="0"/>
              <a:t>Section 504</a:t>
            </a:r>
          </a:p>
          <a:p>
            <a:pPr lvl="1">
              <a:lnSpc>
                <a:spcPct val="90000"/>
              </a:lnSpc>
            </a:pPr>
            <a:r>
              <a:rPr lang="en-US" sz="2100" dirty="0" smtClean="0"/>
              <a:t>Accommodation</a:t>
            </a:r>
          </a:p>
          <a:p>
            <a:pPr lvl="1">
              <a:lnSpc>
                <a:spcPct val="90000"/>
              </a:lnSpc>
            </a:pPr>
            <a:r>
              <a:rPr lang="en-US" sz="2100" dirty="0" smtClean="0"/>
              <a:t>Based on person’s request and preference</a:t>
            </a:r>
          </a:p>
          <a:p>
            <a:pPr lvl="1">
              <a:lnSpc>
                <a:spcPct val="90000"/>
              </a:lnSpc>
            </a:pPr>
            <a:r>
              <a:rPr lang="en-US" sz="2100" dirty="0"/>
              <a:t>C</a:t>
            </a:r>
            <a:r>
              <a:rPr lang="en-US" sz="2100" dirty="0" smtClean="0"/>
              <a:t>ampus disability office handles student requests / HR handles employee requests</a:t>
            </a:r>
          </a:p>
          <a:p>
            <a:pPr lvl="1">
              <a:lnSpc>
                <a:spcPct val="90000"/>
              </a:lnSpc>
            </a:pPr>
            <a:r>
              <a:rPr lang="en-US" sz="2100" dirty="0" smtClean="0"/>
              <a:t>Begins where 508 ends</a:t>
            </a:r>
          </a:p>
        </p:txBody>
      </p:sp>
      <p:sp>
        <p:nvSpPr>
          <p:cNvPr id="48131" name="Rectangle 4"/>
          <p:cNvSpPr>
            <a:spLocks noGrp="1" noChangeArrowheads="1"/>
          </p:cNvSpPr>
          <p:nvPr>
            <p:ph type="body" sz="half" idx="2"/>
          </p:nvPr>
        </p:nvSpPr>
        <p:spPr/>
        <p:txBody>
          <a:bodyPr/>
          <a:lstStyle/>
          <a:p>
            <a:pPr>
              <a:lnSpc>
                <a:spcPct val="90000"/>
              </a:lnSpc>
            </a:pPr>
            <a:r>
              <a:rPr lang="en-US" sz="2400" dirty="0" smtClean="0"/>
              <a:t>Section 508</a:t>
            </a:r>
          </a:p>
          <a:p>
            <a:pPr lvl="1">
              <a:lnSpc>
                <a:spcPct val="90000"/>
              </a:lnSpc>
            </a:pPr>
            <a:r>
              <a:rPr lang="en-US" sz="2100" dirty="0" smtClean="0"/>
              <a:t>Access</a:t>
            </a:r>
          </a:p>
          <a:p>
            <a:pPr lvl="1">
              <a:lnSpc>
                <a:spcPct val="90000"/>
              </a:lnSpc>
            </a:pPr>
            <a:r>
              <a:rPr lang="en-US" sz="2100" dirty="0" smtClean="0"/>
              <a:t>No prior request needed—”open door”</a:t>
            </a:r>
          </a:p>
          <a:p>
            <a:pPr lvl="1">
              <a:lnSpc>
                <a:spcPct val="90000"/>
              </a:lnSpc>
            </a:pPr>
            <a:r>
              <a:rPr lang="en-US" sz="2100" dirty="0" smtClean="0"/>
              <a:t>All E&amp;IT purchases are affected for entire organization—students, staff, and faculty</a:t>
            </a:r>
          </a:p>
          <a:p>
            <a:pPr lvl="1">
              <a:lnSpc>
                <a:spcPct val="90000"/>
              </a:lnSpc>
            </a:pPr>
            <a:r>
              <a:rPr lang="en-US" sz="2100" dirty="0" smtClean="0"/>
              <a:t>Ends where 504 begins</a:t>
            </a:r>
          </a:p>
        </p:txBody>
      </p:sp>
      <p:sp>
        <p:nvSpPr>
          <p:cNvPr id="48132" name="Date Placeholder 1"/>
          <p:cNvSpPr>
            <a:spLocks noGrp="1"/>
          </p:cNvSpPr>
          <p:nvPr>
            <p:ph type="dt" sz="quarter" idx="12"/>
          </p:nvPr>
        </p:nvSpPr>
        <p:spPr>
          <a:noFill/>
        </p:spPr>
        <p:txBody>
          <a:bodyPr/>
          <a:lstStyle/>
          <a:p>
            <a:fld id="{824124C5-7978-4B6E-AA32-33FEC9D8183C}" type="datetime1">
              <a:rPr lang="en-US" smtClean="0">
                <a:cs typeface="Arial" charset="0"/>
              </a:rPr>
              <a:pPr/>
              <a:t>7/27/2016</a:t>
            </a:fld>
            <a:endParaRPr lang="en-US" smtClean="0">
              <a:cs typeface="Arial" charset="0"/>
            </a:endParaRPr>
          </a:p>
        </p:txBody>
      </p:sp>
      <p:sp>
        <p:nvSpPr>
          <p:cNvPr id="48133" name="Footer Placeholder 2"/>
          <p:cNvSpPr>
            <a:spLocks noGrp="1"/>
          </p:cNvSpPr>
          <p:nvPr>
            <p:ph type="ftr" sz="quarter" idx="10"/>
          </p:nvPr>
        </p:nvSpPr>
        <p:spPr>
          <a:noFill/>
        </p:spPr>
        <p:txBody>
          <a:bodyPr/>
          <a:lstStyle/>
          <a:p>
            <a:r>
              <a:rPr lang="en-US"/>
              <a:t>www.htctu.net</a:t>
            </a:r>
          </a:p>
        </p:txBody>
      </p:sp>
      <p:sp>
        <p:nvSpPr>
          <p:cNvPr id="48134" name="Slide Number Placeholder 3"/>
          <p:cNvSpPr>
            <a:spLocks noGrp="1"/>
          </p:cNvSpPr>
          <p:nvPr>
            <p:ph type="sldNum" sz="quarter" idx="11"/>
          </p:nvPr>
        </p:nvSpPr>
        <p:spPr>
          <a:noFill/>
        </p:spPr>
        <p:txBody>
          <a:bodyPr/>
          <a:lstStyle/>
          <a:p>
            <a:fld id="{9DF26B99-C834-4295-9A08-C9A5040A67E5}" type="slidenum">
              <a:rPr lang="en-US" smtClean="0">
                <a:cs typeface="Arial" charset="0"/>
              </a:rPr>
              <a:pPr/>
              <a:t>30</a:t>
            </a:fld>
            <a:endParaRPr lang="en-US" smtClean="0">
              <a:cs typeface="Arial" charset="0"/>
            </a:endParaRPr>
          </a:p>
        </p:txBody>
      </p:sp>
    </p:spTree>
    <p:extLst>
      <p:ext uri="{BB962C8B-B14F-4D97-AF65-F5344CB8AC3E}">
        <p14:creationId xmlns:p14="http://schemas.microsoft.com/office/powerpoint/2010/main" val="477216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73" name="Title 1"/>
          <p:cNvSpPr>
            <a:spLocks noGrp="1"/>
          </p:cNvSpPr>
          <p:nvPr>
            <p:ph type="title" idx="4294967295"/>
          </p:nvPr>
        </p:nvSpPr>
        <p:spPr/>
        <p:txBody>
          <a:bodyPr/>
          <a:lstStyle/>
          <a:p>
            <a:r>
              <a:rPr lang="en-US" smtClean="0"/>
              <a:t>Access vs. Accommodation</a:t>
            </a:r>
          </a:p>
        </p:txBody>
      </p:sp>
      <p:graphicFrame>
        <p:nvGraphicFramePr>
          <p:cNvPr id="568372" name="Object 52"/>
          <p:cNvGraphicFramePr>
            <a:graphicFrameLocks noGrp="1"/>
          </p:cNvGraphicFramePr>
          <p:nvPr>
            <p:ph idx="4294967295"/>
          </p:nvPr>
        </p:nvGraphicFramePr>
        <p:xfrm>
          <a:off x="1600200" y="1600200"/>
          <a:ext cx="7391400" cy="4572000"/>
        </p:xfrm>
        <a:graphic>
          <a:graphicData uri="http://schemas.openxmlformats.org/presentationml/2006/ole">
            <mc:AlternateContent xmlns:mc="http://schemas.openxmlformats.org/markup-compatibility/2006">
              <mc:Choice xmlns:v="urn:schemas-microsoft-com:vml" Requires="v">
                <p:oleObj spid="_x0000_s568730" name="Worksheet" r:id="rId3" imgW="7220052" imgH="4105182" progId="Excel.Sheet.8">
                  <p:embed/>
                </p:oleObj>
              </mc:Choice>
              <mc:Fallback>
                <p:oleObj name="Worksheet" r:id="rId3" imgW="7220052" imgH="4105182" progId="Excel.Sheet.8">
                  <p:embed/>
                  <p:pic>
                    <p:nvPicPr>
                      <p:cNvPr id="0" name="Picture 52"/>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600200"/>
                        <a:ext cx="7391400" cy="4572000"/>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sp>
        <p:nvSpPr>
          <p:cNvPr id="568374" name="Date Placeholder 1"/>
          <p:cNvSpPr>
            <a:spLocks noGrp="1"/>
          </p:cNvSpPr>
          <p:nvPr>
            <p:ph type="dt" sz="quarter" idx="12"/>
          </p:nvPr>
        </p:nvSpPr>
        <p:spPr>
          <a:noFill/>
        </p:spPr>
        <p:txBody>
          <a:bodyPr/>
          <a:lstStyle/>
          <a:p>
            <a:fld id="{2C52A55F-0C4F-4609-A070-336327BDD8A5}" type="datetime1">
              <a:rPr lang="en-US" smtClean="0">
                <a:cs typeface="Arial" charset="0"/>
              </a:rPr>
              <a:pPr/>
              <a:t>7/27/2016</a:t>
            </a:fld>
            <a:endParaRPr lang="en-US" smtClean="0">
              <a:cs typeface="Arial" charset="0"/>
            </a:endParaRPr>
          </a:p>
        </p:txBody>
      </p:sp>
      <p:sp>
        <p:nvSpPr>
          <p:cNvPr id="568375" name="Footer Placeholder 2"/>
          <p:cNvSpPr>
            <a:spLocks noGrp="1"/>
          </p:cNvSpPr>
          <p:nvPr>
            <p:ph type="ftr" sz="quarter" idx="10"/>
          </p:nvPr>
        </p:nvSpPr>
        <p:spPr>
          <a:noFill/>
        </p:spPr>
        <p:txBody>
          <a:bodyPr/>
          <a:lstStyle/>
          <a:p>
            <a:r>
              <a:rPr lang="en-US"/>
              <a:t>www.htctu.net</a:t>
            </a:r>
          </a:p>
        </p:txBody>
      </p:sp>
      <p:sp>
        <p:nvSpPr>
          <p:cNvPr id="568376" name="Slide Number Placeholder 3"/>
          <p:cNvSpPr>
            <a:spLocks noGrp="1"/>
          </p:cNvSpPr>
          <p:nvPr>
            <p:ph type="sldNum" sz="quarter" idx="11"/>
          </p:nvPr>
        </p:nvSpPr>
        <p:spPr>
          <a:noFill/>
        </p:spPr>
        <p:txBody>
          <a:bodyPr/>
          <a:lstStyle/>
          <a:p>
            <a:fld id="{A1000459-37CD-41B1-8C6C-979090917386}" type="slidenum">
              <a:rPr lang="en-US" smtClean="0">
                <a:cs typeface="Arial" charset="0"/>
              </a:rPr>
              <a:pPr/>
              <a:t>31</a:t>
            </a:fld>
            <a:endParaRPr lang="en-US" smtClean="0">
              <a:cs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US" smtClean="0"/>
              <a:t>United We Stand</a:t>
            </a:r>
          </a:p>
        </p:txBody>
      </p:sp>
      <p:sp>
        <p:nvSpPr>
          <p:cNvPr id="50178" name="Rectangle 3"/>
          <p:cNvSpPr>
            <a:spLocks noGrp="1" noChangeArrowheads="1"/>
          </p:cNvSpPr>
          <p:nvPr>
            <p:ph type="body" idx="1"/>
          </p:nvPr>
        </p:nvSpPr>
        <p:spPr/>
        <p:txBody>
          <a:bodyPr/>
          <a:lstStyle/>
          <a:p>
            <a:pPr eaLnBrk="1" hangingPunct="1"/>
            <a:r>
              <a:rPr lang="en-US" smtClean="0"/>
              <a:t>Access and accommodation work together</a:t>
            </a:r>
          </a:p>
          <a:p>
            <a:pPr lvl="1" eaLnBrk="1" hangingPunct="1"/>
            <a:r>
              <a:rPr lang="en-US" smtClean="0"/>
              <a:t>It’s a continuum</a:t>
            </a:r>
          </a:p>
          <a:p>
            <a:pPr eaLnBrk="1" hangingPunct="1"/>
            <a:r>
              <a:rPr lang="en-US" smtClean="0"/>
              <a:t>Not fully accessible? Accommodate.</a:t>
            </a:r>
          </a:p>
          <a:p>
            <a:pPr eaLnBrk="1" hangingPunct="1"/>
            <a:endParaRPr lang="en-US" smtClean="0"/>
          </a:p>
          <a:p>
            <a:pPr eaLnBrk="1" hangingPunct="1"/>
            <a:r>
              <a:rPr lang="en-US" smtClean="0"/>
              <a:t>But beware…</a:t>
            </a:r>
          </a:p>
          <a:p>
            <a:pPr lvl="1" eaLnBrk="1" hangingPunct="1"/>
            <a:r>
              <a:rPr lang="en-US" smtClean="0"/>
              <a:t>Some technology cannot be accommodated!</a:t>
            </a:r>
          </a:p>
        </p:txBody>
      </p:sp>
      <p:sp>
        <p:nvSpPr>
          <p:cNvPr id="50179" name="Date Placeholder 1"/>
          <p:cNvSpPr>
            <a:spLocks noGrp="1"/>
          </p:cNvSpPr>
          <p:nvPr>
            <p:ph type="dt" sz="quarter" idx="12"/>
          </p:nvPr>
        </p:nvSpPr>
        <p:spPr>
          <a:noFill/>
        </p:spPr>
        <p:txBody>
          <a:bodyPr/>
          <a:lstStyle/>
          <a:p>
            <a:fld id="{B1A422AD-3C9F-4ABF-8097-EE55D7FDA4C6}" type="datetime1">
              <a:rPr lang="en-US" smtClean="0">
                <a:cs typeface="Arial" charset="0"/>
              </a:rPr>
              <a:pPr/>
              <a:t>7/27/2016</a:t>
            </a:fld>
            <a:endParaRPr lang="en-US" smtClean="0">
              <a:cs typeface="Arial" charset="0"/>
            </a:endParaRPr>
          </a:p>
        </p:txBody>
      </p:sp>
      <p:sp>
        <p:nvSpPr>
          <p:cNvPr id="50180" name="Footer Placeholder 2"/>
          <p:cNvSpPr>
            <a:spLocks noGrp="1"/>
          </p:cNvSpPr>
          <p:nvPr>
            <p:ph type="ftr" sz="quarter" idx="10"/>
          </p:nvPr>
        </p:nvSpPr>
        <p:spPr>
          <a:noFill/>
        </p:spPr>
        <p:txBody>
          <a:bodyPr/>
          <a:lstStyle/>
          <a:p>
            <a:r>
              <a:rPr lang="en-US"/>
              <a:t>www.htctu.net</a:t>
            </a:r>
          </a:p>
        </p:txBody>
      </p:sp>
      <p:sp>
        <p:nvSpPr>
          <p:cNvPr id="50181" name="Slide Number Placeholder 3"/>
          <p:cNvSpPr>
            <a:spLocks noGrp="1"/>
          </p:cNvSpPr>
          <p:nvPr>
            <p:ph type="sldNum" sz="quarter" idx="11"/>
          </p:nvPr>
        </p:nvSpPr>
        <p:spPr>
          <a:noFill/>
        </p:spPr>
        <p:txBody>
          <a:bodyPr/>
          <a:lstStyle/>
          <a:p>
            <a:fld id="{F201811B-B8E9-430E-BFCF-509A439676A4}" type="slidenum">
              <a:rPr lang="en-US" smtClean="0">
                <a:cs typeface="Arial" charset="0"/>
              </a:rPr>
              <a:pPr/>
              <a:t>32</a:t>
            </a:fld>
            <a:endParaRPr lang="en-US" smtClean="0">
              <a:cs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7" name="Title 1"/>
          <p:cNvSpPr>
            <a:spLocks noGrp="1"/>
          </p:cNvSpPr>
          <p:nvPr>
            <p:ph type="title" idx="4294967295"/>
          </p:nvPr>
        </p:nvSpPr>
        <p:spPr/>
        <p:txBody>
          <a:bodyPr/>
          <a:lstStyle/>
          <a:p>
            <a:r>
              <a:rPr lang="en-US" smtClean="0"/>
              <a:t>Risk Management</a:t>
            </a:r>
          </a:p>
        </p:txBody>
      </p:sp>
      <p:sp>
        <p:nvSpPr>
          <p:cNvPr id="572418" name="Content Placeholder 2"/>
          <p:cNvSpPr>
            <a:spLocks noGrp="1"/>
          </p:cNvSpPr>
          <p:nvPr>
            <p:ph idx="4294967295"/>
          </p:nvPr>
        </p:nvSpPr>
        <p:spPr/>
        <p:txBody>
          <a:bodyPr/>
          <a:lstStyle/>
          <a:p>
            <a:r>
              <a:rPr lang="en-US" smtClean="0"/>
              <a:t>The more long-lasting and broadly available, the more things need to be accessible</a:t>
            </a:r>
          </a:p>
          <a:p>
            <a:endParaRPr lang="en-US" smtClean="0"/>
          </a:p>
          <a:p>
            <a:r>
              <a:rPr lang="en-US" smtClean="0"/>
              <a:t>One-use materials or very limited availability, the more can rely on accommodation</a:t>
            </a:r>
          </a:p>
        </p:txBody>
      </p:sp>
      <p:sp>
        <p:nvSpPr>
          <p:cNvPr id="572419" name="Date Placeholder 1"/>
          <p:cNvSpPr>
            <a:spLocks noGrp="1"/>
          </p:cNvSpPr>
          <p:nvPr>
            <p:ph type="dt" sz="quarter" idx="12"/>
          </p:nvPr>
        </p:nvSpPr>
        <p:spPr>
          <a:noFill/>
        </p:spPr>
        <p:txBody>
          <a:bodyPr/>
          <a:lstStyle/>
          <a:p>
            <a:fld id="{D80E0972-DA3D-4274-9A67-57E9DA5020E7}" type="datetime1">
              <a:rPr lang="en-US" smtClean="0">
                <a:cs typeface="Arial" charset="0"/>
              </a:rPr>
              <a:pPr/>
              <a:t>7/27/2016</a:t>
            </a:fld>
            <a:endParaRPr lang="en-US" smtClean="0">
              <a:cs typeface="Arial" charset="0"/>
            </a:endParaRPr>
          </a:p>
        </p:txBody>
      </p:sp>
      <p:sp>
        <p:nvSpPr>
          <p:cNvPr id="572420" name="Footer Placeholder 2"/>
          <p:cNvSpPr>
            <a:spLocks noGrp="1"/>
          </p:cNvSpPr>
          <p:nvPr>
            <p:ph type="ftr" sz="quarter" idx="10"/>
          </p:nvPr>
        </p:nvSpPr>
        <p:spPr>
          <a:noFill/>
        </p:spPr>
        <p:txBody>
          <a:bodyPr/>
          <a:lstStyle/>
          <a:p>
            <a:r>
              <a:rPr lang="en-US"/>
              <a:t>www.htctu.net</a:t>
            </a:r>
          </a:p>
        </p:txBody>
      </p:sp>
      <p:sp>
        <p:nvSpPr>
          <p:cNvPr id="572421" name="Slide Number Placeholder 3"/>
          <p:cNvSpPr>
            <a:spLocks noGrp="1"/>
          </p:cNvSpPr>
          <p:nvPr>
            <p:ph type="sldNum" sz="quarter" idx="11"/>
          </p:nvPr>
        </p:nvSpPr>
        <p:spPr>
          <a:noFill/>
        </p:spPr>
        <p:txBody>
          <a:bodyPr/>
          <a:lstStyle/>
          <a:p>
            <a:fld id="{5425AA72-88EB-4BF5-8318-EAFE700E0DA7}" type="slidenum">
              <a:rPr lang="en-US" smtClean="0">
                <a:cs typeface="Arial" charset="0"/>
              </a:rPr>
              <a:pPr/>
              <a:t>33</a:t>
            </a:fld>
            <a:endParaRPr lang="en-US" smtClean="0">
              <a:cs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We’ve Got Your Back!</a:t>
            </a:r>
            <a:endParaRPr lang="en-US" dirty="0"/>
          </a:p>
        </p:txBody>
      </p:sp>
      <p:sp>
        <p:nvSpPr>
          <p:cNvPr id="6" name="Content Placeholder 5"/>
          <p:cNvSpPr>
            <a:spLocks noGrp="1"/>
          </p:cNvSpPr>
          <p:nvPr>
            <p:ph idx="1"/>
          </p:nvPr>
        </p:nvSpPr>
        <p:spPr>
          <a:xfrm>
            <a:off x="1676400" y="1905000"/>
            <a:ext cx="7010400" cy="4114800"/>
          </a:xfrm>
        </p:spPr>
        <p:txBody>
          <a:bodyPr/>
          <a:lstStyle/>
          <a:p>
            <a:r>
              <a:rPr lang="en-US" dirty="0" smtClean="0"/>
              <a:t>Accommodation is always the back-up plan for access!</a:t>
            </a:r>
          </a:p>
          <a:p>
            <a:r>
              <a:rPr lang="en-US" dirty="0" smtClean="0"/>
              <a:t>Create and buy E&amp;IT that is as accessible as possible</a:t>
            </a:r>
          </a:p>
          <a:p>
            <a:r>
              <a:rPr lang="en-US" dirty="0" smtClean="0"/>
              <a:t>When access falls short…accommodate!</a:t>
            </a:r>
          </a:p>
          <a:p>
            <a:endParaRPr lang="en-US" dirty="0"/>
          </a:p>
          <a:p>
            <a:r>
              <a:rPr lang="en-US" dirty="0" smtClean="0"/>
              <a:t>But remember: Accommodation is almost always more expensive and time consuming!</a:t>
            </a:r>
            <a:endParaRPr lang="en-US" dirty="0"/>
          </a:p>
        </p:txBody>
      </p:sp>
      <p:sp>
        <p:nvSpPr>
          <p:cNvPr id="2" name="Footer Placeholder 1"/>
          <p:cNvSpPr>
            <a:spLocks noGrp="1"/>
          </p:cNvSpPr>
          <p:nvPr>
            <p:ph type="ftr" sz="quarter" idx="10"/>
          </p:nvPr>
        </p:nvSpPr>
        <p:spPr/>
        <p:txBody>
          <a:bodyPr/>
          <a:lstStyle/>
          <a:p>
            <a:r>
              <a:rPr lang="en-US" smtClean="0"/>
              <a:t>www.htctu.net</a:t>
            </a:r>
            <a:endParaRPr lang="en-US"/>
          </a:p>
        </p:txBody>
      </p:sp>
      <p:sp>
        <p:nvSpPr>
          <p:cNvPr id="3" name="Slide Number Placeholder 2"/>
          <p:cNvSpPr>
            <a:spLocks noGrp="1"/>
          </p:cNvSpPr>
          <p:nvPr>
            <p:ph type="sldNum" sz="quarter" idx="11"/>
          </p:nvPr>
        </p:nvSpPr>
        <p:spPr/>
        <p:txBody>
          <a:bodyPr/>
          <a:lstStyle/>
          <a:p>
            <a:pPr>
              <a:defRPr/>
            </a:pPr>
            <a:fld id="{6602DD9E-FBDA-4057-8A6B-0FC7E43CFB5D}" type="slidenum">
              <a:rPr lang="en-US" smtClean="0"/>
              <a:pPr>
                <a:defRPr/>
              </a:pPr>
              <a:t>34</a:t>
            </a:fld>
            <a:endParaRPr lang="en-US"/>
          </a:p>
        </p:txBody>
      </p:sp>
      <p:sp>
        <p:nvSpPr>
          <p:cNvPr id="4" name="Date Placeholder 3"/>
          <p:cNvSpPr>
            <a:spLocks noGrp="1"/>
          </p:cNvSpPr>
          <p:nvPr>
            <p:ph type="dt" sz="half" idx="12"/>
          </p:nvPr>
        </p:nvSpPr>
        <p:spPr/>
        <p:txBody>
          <a:bodyPr/>
          <a:lstStyle/>
          <a:p>
            <a:pPr>
              <a:defRPr/>
            </a:pPr>
            <a:fld id="{D6DF847E-5F19-4E44-9BF7-CC60F08C06A7}" type="datetime1">
              <a:rPr lang="en-US" smtClean="0"/>
              <a:pPr>
                <a:defRPr/>
              </a:pPr>
              <a:t>7/27/2016</a:t>
            </a:fld>
            <a:endParaRPr lang="en-US"/>
          </a:p>
        </p:txBody>
      </p:sp>
    </p:spTree>
    <p:extLst>
      <p:ext uri="{BB962C8B-B14F-4D97-AF65-F5344CB8AC3E}">
        <p14:creationId xmlns:p14="http://schemas.microsoft.com/office/powerpoint/2010/main" val="17717348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5" name="Title 1"/>
          <p:cNvSpPr txBox="1">
            <a:spLocks/>
          </p:cNvSpPr>
          <p:nvPr/>
        </p:nvSpPr>
        <p:spPr bwMode="auto">
          <a:xfrm>
            <a:off x="1676400" y="457200"/>
            <a:ext cx="7010400" cy="1295400"/>
          </a:xfrm>
          <a:prstGeom prst="rect">
            <a:avLst/>
          </a:prstGeom>
          <a:noFill/>
          <a:ln w="9525">
            <a:noFill/>
            <a:miter lim="800000"/>
            <a:headEnd/>
            <a:tailEnd/>
          </a:ln>
        </p:spPr>
        <p:txBody>
          <a:bodyPr anchor="ctr"/>
          <a:lstStyle/>
          <a:p>
            <a:pPr eaLnBrk="0" hangingPunct="0"/>
            <a:r>
              <a:rPr lang="en-US" sz="3900">
                <a:solidFill>
                  <a:schemeClr val="tx2"/>
                </a:solidFill>
              </a:rPr>
              <a:t>How will you accommodate?</a:t>
            </a:r>
          </a:p>
        </p:txBody>
      </p:sp>
      <p:sp>
        <p:nvSpPr>
          <p:cNvPr id="574466" name="Content Placeholder 2"/>
          <p:cNvSpPr txBox="1">
            <a:spLocks/>
          </p:cNvSpPr>
          <p:nvPr/>
        </p:nvSpPr>
        <p:spPr bwMode="auto">
          <a:xfrm>
            <a:off x="1676400" y="1981200"/>
            <a:ext cx="7010400" cy="4114800"/>
          </a:xfrm>
          <a:prstGeom prst="rect">
            <a:avLst/>
          </a:prstGeom>
          <a:noFill/>
          <a:ln w="9525">
            <a:noFill/>
            <a:miter lim="800000"/>
            <a:headEnd/>
            <a:tailEnd/>
          </a:ln>
        </p:spPr>
        <p:txBody>
          <a:bodyPr/>
          <a:lstStyle/>
          <a:p>
            <a:pPr marL="342900" indent="-342900" eaLnBrk="0" hangingPunct="0">
              <a:spcBef>
                <a:spcPct val="20000"/>
              </a:spcBef>
              <a:buClr>
                <a:schemeClr val="accent1"/>
              </a:buClr>
              <a:buSzPct val="85000"/>
              <a:buFont typeface="Wingdings" pitchFamily="2" charset="2"/>
              <a:buChar char="o"/>
            </a:pPr>
            <a:r>
              <a:rPr lang="en-US" sz="2800" dirty="0">
                <a:solidFill>
                  <a:schemeClr val="tx2"/>
                </a:solidFill>
              </a:rPr>
              <a:t>Can still use materials that are not fully accessible, as long as you can accommodate individual needs in an </a:t>
            </a:r>
            <a:r>
              <a:rPr lang="en-US" sz="2800" b="1" dirty="0">
                <a:solidFill>
                  <a:schemeClr val="tx2"/>
                </a:solidFill>
              </a:rPr>
              <a:t>equally effective </a:t>
            </a:r>
            <a:r>
              <a:rPr lang="en-US" sz="2800" dirty="0">
                <a:solidFill>
                  <a:schemeClr val="tx2"/>
                </a:solidFill>
              </a:rPr>
              <a:t>manner</a:t>
            </a:r>
          </a:p>
          <a:p>
            <a:pPr marL="342900" indent="-342900" eaLnBrk="0" hangingPunct="0">
              <a:spcBef>
                <a:spcPct val="20000"/>
              </a:spcBef>
              <a:buClr>
                <a:schemeClr val="accent1"/>
              </a:buClr>
              <a:buSzPct val="85000"/>
              <a:buFont typeface="Wingdings" pitchFamily="2" charset="2"/>
              <a:buChar char="o"/>
            </a:pPr>
            <a:endParaRPr lang="en-US" sz="2800" dirty="0">
              <a:solidFill>
                <a:schemeClr val="tx2"/>
              </a:solidFill>
            </a:endParaRPr>
          </a:p>
          <a:p>
            <a:pPr marL="342900" indent="-342900" eaLnBrk="0" hangingPunct="0">
              <a:spcBef>
                <a:spcPct val="20000"/>
              </a:spcBef>
              <a:buClr>
                <a:schemeClr val="accent1"/>
              </a:buClr>
              <a:buSzPct val="85000"/>
              <a:buFont typeface="Wingdings" pitchFamily="2" charset="2"/>
              <a:buChar char="o"/>
            </a:pPr>
            <a:r>
              <a:rPr lang="en-US" sz="2800" dirty="0">
                <a:solidFill>
                  <a:schemeClr val="tx2"/>
                </a:solidFill>
              </a:rPr>
              <a:t>Make accommodation planning part of the design strategy and buying decisions!</a:t>
            </a:r>
          </a:p>
        </p:txBody>
      </p:sp>
      <p:sp>
        <p:nvSpPr>
          <p:cNvPr id="574467" name="Date Placeholder 1"/>
          <p:cNvSpPr>
            <a:spLocks noGrp="1"/>
          </p:cNvSpPr>
          <p:nvPr>
            <p:ph type="dt" sz="quarter" idx="12"/>
          </p:nvPr>
        </p:nvSpPr>
        <p:spPr>
          <a:noFill/>
        </p:spPr>
        <p:txBody>
          <a:bodyPr/>
          <a:lstStyle/>
          <a:p>
            <a:fld id="{A0837EC9-824E-4B8A-8DE3-EA9010EA5478}" type="datetime1">
              <a:rPr lang="en-US" smtClean="0">
                <a:cs typeface="Arial" charset="0"/>
              </a:rPr>
              <a:pPr/>
              <a:t>7/27/2016</a:t>
            </a:fld>
            <a:endParaRPr lang="en-US" smtClean="0">
              <a:cs typeface="Arial" charset="0"/>
            </a:endParaRPr>
          </a:p>
        </p:txBody>
      </p:sp>
      <p:sp>
        <p:nvSpPr>
          <p:cNvPr id="574468" name="Footer Placeholder 4"/>
          <p:cNvSpPr>
            <a:spLocks noGrp="1"/>
          </p:cNvSpPr>
          <p:nvPr>
            <p:ph type="ftr" sz="quarter" idx="10"/>
          </p:nvPr>
        </p:nvSpPr>
        <p:spPr>
          <a:noFill/>
        </p:spPr>
        <p:txBody>
          <a:bodyPr/>
          <a:lstStyle/>
          <a:p>
            <a:r>
              <a:rPr lang="en-US"/>
              <a:t>www.htctu.net</a:t>
            </a:r>
          </a:p>
        </p:txBody>
      </p:sp>
      <p:sp>
        <p:nvSpPr>
          <p:cNvPr id="574469" name="Slide Number Placeholder 5"/>
          <p:cNvSpPr>
            <a:spLocks noGrp="1"/>
          </p:cNvSpPr>
          <p:nvPr>
            <p:ph type="sldNum" sz="quarter" idx="11"/>
          </p:nvPr>
        </p:nvSpPr>
        <p:spPr>
          <a:noFill/>
        </p:spPr>
        <p:txBody>
          <a:bodyPr/>
          <a:lstStyle/>
          <a:p>
            <a:fld id="{A7376F6E-6456-4A32-A98A-547C31BBF8D7}" type="slidenum">
              <a:rPr lang="en-US" smtClean="0">
                <a:cs typeface="Arial" charset="0"/>
              </a:rPr>
              <a:pPr/>
              <a:t>35</a:t>
            </a:fld>
            <a:endParaRPr lang="en-US" smtClean="0">
              <a:cs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89" name="Title 1"/>
          <p:cNvSpPr>
            <a:spLocks noGrp="1"/>
          </p:cNvSpPr>
          <p:nvPr>
            <p:ph type="title" idx="4294967295"/>
          </p:nvPr>
        </p:nvSpPr>
        <p:spPr/>
        <p:txBody>
          <a:bodyPr/>
          <a:lstStyle/>
          <a:p>
            <a:r>
              <a:rPr lang="en-US" dirty="0" smtClean="0"/>
              <a:t>What does accommodate mean?</a:t>
            </a:r>
          </a:p>
        </p:txBody>
      </p:sp>
      <p:sp>
        <p:nvSpPr>
          <p:cNvPr id="575490" name="Content Placeholder 2"/>
          <p:cNvSpPr>
            <a:spLocks noGrp="1"/>
          </p:cNvSpPr>
          <p:nvPr>
            <p:ph idx="4294967295"/>
          </p:nvPr>
        </p:nvSpPr>
        <p:spPr/>
        <p:txBody>
          <a:bodyPr/>
          <a:lstStyle/>
          <a:p>
            <a:r>
              <a:rPr lang="en-US" dirty="0" smtClean="0"/>
              <a:t>Accommodations are intended to be individualized solutions</a:t>
            </a:r>
          </a:p>
          <a:p>
            <a:pPr lvl="1"/>
            <a:r>
              <a:rPr lang="en-US" dirty="0" smtClean="0"/>
              <a:t>Can have a programmatic strategy BUT must be willing to adapt to individual need</a:t>
            </a:r>
          </a:p>
          <a:p>
            <a:endParaRPr lang="en-US" dirty="0" smtClean="0"/>
          </a:p>
        </p:txBody>
      </p:sp>
      <p:sp>
        <p:nvSpPr>
          <p:cNvPr id="575491" name="Date Placeholder 1"/>
          <p:cNvSpPr>
            <a:spLocks noGrp="1"/>
          </p:cNvSpPr>
          <p:nvPr>
            <p:ph type="dt" sz="quarter" idx="12"/>
          </p:nvPr>
        </p:nvSpPr>
        <p:spPr>
          <a:noFill/>
        </p:spPr>
        <p:txBody>
          <a:bodyPr/>
          <a:lstStyle/>
          <a:p>
            <a:fld id="{C9B42961-3DCA-471D-BE06-95EC3BB75681}" type="datetime1">
              <a:rPr lang="en-US" smtClean="0">
                <a:cs typeface="Arial" charset="0"/>
              </a:rPr>
              <a:pPr/>
              <a:t>7/27/2016</a:t>
            </a:fld>
            <a:endParaRPr lang="en-US" smtClean="0">
              <a:cs typeface="Arial" charset="0"/>
            </a:endParaRPr>
          </a:p>
        </p:txBody>
      </p:sp>
      <p:sp>
        <p:nvSpPr>
          <p:cNvPr id="575492" name="Footer Placeholder 2"/>
          <p:cNvSpPr>
            <a:spLocks noGrp="1"/>
          </p:cNvSpPr>
          <p:nvPr>
            <p:ph type="ftr" sz="quarter" idx="10"/>
          </p:nvPr>
        </p:nvSpPr>
        <p:spPr>
          <a:noFill/>
        </p:spPr>
        <p:txBody>
          <a:bodyPr/>
          <a:lstStyle/>
          <a:p>
            <a:r>
              <a:rPr lang="en-US"/>
              <a:t>www.htctu.net</a:t>
            </a:r>
          </a:p>
        </p:txBody>
      </p:sp>
      <p:sp>
        <p:nvSpPr>
          <p:cNvPr id="575493" name="Slide Number Placeholder 3"/>
          <p:cNvSpPr>
            <a:spLocks noGrp="1"/>
          </p:cNvSpPr>
          <p:nvPr>
            <p:ph type="sldNum" sz="quarter" idx="11"/>
          </p:nvPr>
        </p:nvSpPr>
        <p:spPr>
          <a:noFill/>
        </p:spPr>
        <p:txBody>
          <a:bodyPr/>
          <a:lstStyle/>
          <a:p>
            <a:fld id="{870ABAB0-FA17-40E3-962A-2D84E61C3620}" type="slidenum">
              <a:rPr lang="en-US" smtClean="0">
                <a:cs typeface="Arial" charset="0"/>
              </a:rPr>
              <a:pPr/>
              <a:t>36</a:t>
            </a:fld>
            <a:endParaRPr lang="en-US" smtClean="0">
              <a:cs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Accommodation Examples</a:t>
            </a:r>
            <a:endParaRPr lang="en-US" dirty="0"/>
          </a:p>
        </p:txBody>
      </p:sp>
      <p:sp>
        <p:nvSpPr>
          <p:cNvPr id="6" name="Content Placeholder 5"/>
          <p:cNvSpPr>
            <a:spLocks noGrp="1"/>
          </p:cNvSpPr>
          <p:nvPr>
            <p:ph idx="1"/>
          </p:nvPr>
        </p:nvSpPr>
        <p:spPr/>
        <p:txBody>
          <a:bodyPr/>
          <a:lstStyle/>
          <a:p>
            <a:r>
              <a:rPr lang="en-US" dirty="0" err="1" smtClean="0"/>
              <a:t>Notetakers</a:t>
            </a:r>
            <a:r>
              <a:rPr lang="en-US" dirty="0" smtClean="0"/>
              <a:t> / permission to record</a:t>
            </a:r>
          </a:p>
          <a:p>
            <a:r>
              <a:rPr lang="en-US" dirty="0" smtClean="0"/>
              <a:t>Extended time</a:t>
            </a:r>
          </a:p>
          <a:p>
            <a:r>
              <a:rPr lang="en-US" dirty="0" smtClean="0"/>
              <a:t>Adapted materials</a:t>
            </a:r>
          </a:p>
          <a:p>
            <a:r>
              <a:rPr lang="en-US" dirty="0" smtClean="0"/>
              <a:t>Occasionally able-bodied assistance</a:t>
            </a:r>
          </a:p>
          <a:p>
            <a:endParaRPr lang="en-US" dirty="0"/>
          </a:p>
          <a:p>
            <a:r>
              <a:rPr lang="en-US" dirty="0" smtClean="0"/>
              <a:t>And sometimes course modifications</a:t>
            </a:r>
            <a:endParaRPr lang="en-US" dirty="0"/>
          </a:p>
        </p:txBody>
      </p:sp>
      <p:sp>
        <p:nvSpPr>
          <p:cNvPr id="2" name="Footer Placeholder 1"/>
          <p:cNvSpPr>
            <a:spLocks noGrp="1"/>
          </p:cNvSpPr>
          <p:nvPr>
            <p:ph type="ftr" sz="quarter" idx="10"/>
          </p:nvPr>
        </p:nvSpPr>
        <p:spPr/>
        <p:txBody>
          <a:bodyPr/>
          <a:lstStyle/>
          <a:p>
            <a:r>
              <a:rPr lang="en-US" smtClean="0"/>
              <a:t>www.htctu.net</a:t>
            </a:r>
            <a:endParaRPr lang="en-US"/>
          </a:p>
        </p:txBody>
      </p:sp>
      <p:sp>
        <p:nvSpPr>
          <p:cNvPr id="3" name="Slide Number Placeholder 2"/>
          <p:cNvSpPr>
            <a:spLocks noGrp="1"/>
          </p:cNvSpPr>
          <p:nvPr>
            <p:ph type="sldNum" sz="quarter" idx="11"/>
          </p:nvPr>
        </p:nvSpPr>
        <p:spPr/>
        <p:txBody>
          <a:bodyPr/>
          <a:lstStyle/>
          <a:p>
            <a:pPr>
              <a:defRPr/>
            </a:pPr>
            <a:fld id="{6602DD9E-FBDA-4057-8A6B-0FC7E43CFB5D}" type="slidenum">
              <a:rPr lang="en-US" smtClean="0"/>
              <a:pPr>
                <a:defRPr/>
              </a:pPr>
              <a:t>37</a:t>
            </a:fld>
            <a:endParaRPr lang="en-US"/>
          </a:p>
        </p:txBody>
      </p:sp>
      <p:sp>
        <p:nvSpPr>
          <p:cNvPr id="4" name="Date Placeholder 3"/>
          <p:cNvSpPr>
            <a:spLocks noGrp="1"/>
          </p:cNvSpPr>
          <p:nvPr>
            <p:ph type="dt" sz="half" idx="12"/>
          </p:nvPr>
        </p:nvSpPr>
        <p:spPr/>
        <p:txBody>
          <a:bodyPr/>
          <a:lstStyle/>
          <a:p>
            <a:pPr>
              <a:defRPr/>
            </a:pPr>
            <a:fld id="{D6DF847E-5F19-4E44-9BF7-CC60F08C06A7}" type="datetime1">
              <a:rPr lang="en-US" smtClean="0"/>
              <a:pPr>
                <a:defRPr/>
              </a:pPr>
              <a:t>7/27/2016</a:t>
            </a:fld>
            <a:endParaRPr lang="en-US"/>
          </a:p>
        </p:txBody>
      </p:sp>
    </p:spTree>
    <p:extLst>
      <p:ext uri="{BB962C8B-B14F-4D97-AF65-F5344CB8AC3E}">
        <p14:creationId xmlns:p14="http://schemas.microsoft.com/office/powerpoint/2010/main" val="9410848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Modification?</a:t>
            </a:r>
            <a:endParaRPr lang="en-US" dirty="0"/>
          </a:p>
        </p:txBody>
      </p:sp>
      <p:sp>
        <p:nvSpPr>
          <p:cNvPr id="3" name="Content Placeholder 2"/>
          <p:cNvSpPr>
            <a:spLocks noGrp="1"/>
          </p:cNvSpPr>
          <p:nvPr>
            <p:ph idx="1"/>
          </p:nvPr>
        </p:nvSpPr>
        <p:spPr/>
        <p:txBody>
          <a:bodyPr/>
          <a:lstStyle/>
          <a:p>
            <a:r>
              <a:rPr lang="en-US" dirty="0" smtClean="0"/>
              <a:t>Good to have clear learning outcomes</a:t>
            </a:r>
          </a:p>
          <a:p>
            <a:r>
              <a:rPr lang="en-US" dirty="0" smtClean="0"/>
              <a:t>Work with DSPS to see how this student might meet the SLOs with accommodations</a:t>
            </a:r>
          </a:p>
          <a:p>
            <a:pPr lvl="1"/>
            <a:r>
              <a:rPr lang="en-US" dirty="0" smtClean="0"/>
              <a:t>Please do not assume that because you cannot imagine how the student can meet the SLOs that the student truly cannot meet them!</a:t>
            </a:r>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38</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37713475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Accommodation vs. Alteration</a:t>
            </a:r>
            <a:endParaRPr lang="en-US" dirty="0"/>
          </a:p>
        </p:txBody>
      </p:sp>
      <p:sp>
        <p:nvSpPr>
          <p:cNvPr id="3" name="Content Placeholder 2"/>
          <p:cNvSpPr>
            <a:spLocks noGrp="1"/>
          </p:cNvSpPr>
          <p:nvPr>
            <p:ph idx="1"/>
          </p:nvPr>
        </p:nvSpPr>
        <p:spPr/>
        <p:txBody>
          <a:bodyPr/>
          <a:lstStyle/>
          <a:p>
            <a:r>
              <a:rPr lang="en-US" dirty="0" smtClean="0"/>
              <a:t>Not required to “fundamentally alter” your course</a:t>
            </a:r>
          </a:p>
          <a:p>
            <a:pPr lvl="1"/>
            <a:r>
              <a:rPr lang="en-US" dirty="0" smtClean="0"/>
              <a:t>Makes SLOs so important!</a:t>
            </a:r>
          </a:p>
          <a:p>
            <a:r>
              <a:rPr lang="en-US" dirty="0" smtClean="0"/>
              <a:t>Faculty member will be required to explain why the accommodation would be a fundamental alteration</a:t>
            </a:r>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39</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1195714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Publically Funded</a:t>
            </a:r>
            <a:endParaRPr lang="en-US" dirty="0"/>
          </a:p>
        </p:txBody>
      </p:sp>
      <p:sp>
        <p:nvSpPr>
          <p:cNvPr id="3" name="Content Placeholder 2"/>
          <p:cNvSpPr>
            <a:spLocks noGrp="1"/>
          </p:cNvSpPr>
          <p:nvPr>
            <p:ph idx="1"/>
          </p:nvPr>
        </p:nvSpPr>
        <p:spPr>
          <a:xfrm>
            <a:off x="1524000" y="1828800"/>
            <a:ext cx="7162800" cy="4267200"/>
          </a:xfrm>
        </p:spPr>
        <p:txBody>
          <a:bodyPr/>
          <a:lstStyle/>
          <a:p>
            <a:r>
              <a:rPr lang="en-US" dirty="0" smtClean="0"/>
              <a:t>Public money is not free</a:t>
            </a:r>
          </a:p>
          <a:p>
            <a:r>
              <a:rPr lang="en-US" dirty="0" smtClean="0"/>
              <a:t>It comes with a responsibility to the “public”</a:t>
            </a:r>
          </a:p>
          <a:p>
            <a:r>
              <a:rPr lang="en-US" dirty="0" smtClean="0"/>
              <a:t>It comes with strings </a:t>
            </a:r>
            <a:r>
              <a:rPr lang="en-US" dirty="0" smtClean="0"/>
              <a:t>attached: contractual </a:t>
            </a:r>
            <a:r>
              <a:rPr lang="en-US" dirty="0" smtClean="0"/>
              <a:t>obligations</a:t>
            </a:r>
          </a:p>
          <a:p>
            <a:r>
              <a:rPr lang="en-US" dirty="0" smtClean="0"/>
              <a:t>It comes with oversight</a:t>
            </a:r>
            <a:endParaRPr lang="en-US" dirty="0"/>
          </a:p>
          <a:p>
            <a:r>
              <a:rPr lang="en-US" dirty="0" smtClean="0"/>
              <a:t>And specifically for federal funds, it comes with a watchdog…the Office for Civil Rights</a:t>
            </a:r>
            <a:endParaRPr lang="en-US" dirty="0"/>
          </a:p>
        </p:txBody>
      </p:sp>
    </p:spTree>
    <p:extLst>
      <p:ext uri="{BB962C8B-B14F-4D97-AF65-F5344CB8AC3E}">
        <p14:creationId xmlns:p14="http://schemas.microsoft.com/office/powerpoint/2010/main" val="15410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OCR’s Expectations</a:t>
            </a:r>
            <a:endParaRPr lang="en-US" dirty="0"/>
          </a:p>
        </p:txBody>
      </p:sp>
      <p:sp>
        <p:nvSpPr>
          <p:cNvPr id="3" name="Content Placeholder 2"/>
          <p:cNvSpPr>
            <a:spLocks noGrp="1"/>
          </p:cNvSpPr>
          <p:nvPr>
            <p:ph idx="1"/>
          </p:nvPr>
        </p:nvSpPr>
        <p:spPr/>
        <p:txBody>
          <a:bodyPr/>
          <a:lstStyle/>
          <a:p>
            <a:r>
              <a:rPr lang="en-US" dirty="0" smtClean="0"/>
              <a:t>Accommodation </a:t>
            </a:r>
            <a:r>
              <a:rPr lang="en-US" dirty="0"/>
              <a:t>decisions will be made in consultation with the </a:t>
            </a:r>
            <a:r>
              <a:rPr lang="en-US" dirty="0" smtClean="0"/>
              <a:t>student</a:t>
            </a:r>
          </a:p>
          <a:p>
            <a:r>
              <a:rPr lang="en-US" dirty="0" smtClean="0"/>
              <a:t>The </a:t>
            </a:r>
            <a:r>
              <a:rPr lang="en-US" dirty="0"/>
              <a:t>student </a:t>
            </a:r>
            <a:r>
              <a:rPr lang="en-US" dirty="0" smtClean="0"/>
              <a:t>will be allowed to attempt </a:t>
            </a:r>
            <a:r>
              <a:rPr lang="en-US" dirty="0"/>
              <a:t>t</a:t>
            </a:r>
            <a:r>
              <a:rPr lang="en-US" dirty="0" smtClean="0"/>
              <a:t>o fulfill the work with </a:t>
            </a:r>
            <a:r>
              <a:rPr lang="en-US" dirty="0"/>
              <a:t>the </a:t>
            </a:r>
            <a:r>
              <a:rPr lang="en-US" dirty="0" smtClean="0"/>
              <a:t>accommodations</a:t>
            </a:r>
          </a:p>
          <a:p>
            <a:r>
              <a:rPr lang="en-US" dirty="0" smtClean="0"/>
              <a:t>Academic integrity will be maintained</a:t>
            </a:r>
          </a:p>
          <a:p>
            <a:r>
              <a:rPr lang="en-US" dirty="0" smtClean="0"/>
              <a:t>If things don’t work, there is a grievance process</a:t>
            </a:r>
            <a:endParaRPr lang="en-US" dirty="0"/>
          </a:p>
          <a:p>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40</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246459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Deference</a:t>
            </a:r>
            <a:endParaRPr lang="en-US" dirty="0"/>
          </a:p>
        </p:txBody>
      </p:sp>
      <p:sp>
        <p:nvSpPr>
          <p:cNvPr id="3" name="Content Placeholder 2"/>
          <p:cNvSpPr>
            <a:spLocks noGrp="1"/>
          </p:cNvSpPr>
          <p:nvPr>
            <p:ph idx="1"/>
          </p:nvPr>
        </p:nvSpPr>
        <p:spPr/>
        <p:txBody>
          <a:bodyPr/>
          <a:lstStyle/>
          <a:p>
            <a:r>
              <a:rPr lang="en-US" dirty="0" smtClean="0"/>
              <a:t>Deference is given to the faculty member in terms of academic requirements</a:t>
            </a:r>
          </a:p>
          <a:p>
            <a:r>
              <a:rPr lang="en-US" dirty="0" smtClean="0"/>
              <a:t>However, we must attempt to accommodate the student </a:t>
            </a:r>
          </a:p>
          <a:p>
            <a:r>
              <a:rPr lang="en-US" dirty="0" smtClean="0"/>
              <a:t>If accommodations are denied there must be a very good reason</a:t>
            </a:r>
          </a:p>
          <a:p>
            <a:r>
              <a:rPr lang="en-US" dirty="0" smtClean="0"/>
              <a:t>And, inaccessible materials are automatically </a:t>
            </a:r>
            <a:r>
              <a:rPr lang="en-US" smtClean="0"/>
              <a:t>a compliance </a:t>
            </a:r>
            <a:r>
              <a:rPr lang="en-US" dirty="0" smtClean="0"/>
              <a:t>issue</a:t>
            </a:r>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41</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38295812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7" name="Title 1"/>
          <p:cNvSpPr>
            <a:spLocks noGrp="1"/>
          </p:cNvSpPr>
          <p:nvPr>
            <p:ph type="title" idx="4294967295"/>
          </p:nvPr>
        </p:nvSpPr>
        <p:spPr/>
        <p:txBody>
          <a:bodyPr/>
          <a:lstStyle/>
          <a:p>
            <a:r>
              <a:rPr lang="en-US" smtClean="0"/>
              <a:t>And Remember</a:t>
            </a:r>
          </a:p>
        </p:txBody>
      </p:sp>
      <p:sp>
        <p:nvSpPr>
          <p:cNvPr id="577538" name="Content Placeholder 2"/>
          <p:cNvSpPr>
            <a:spLocks noGrp="1"/>
          </p:cNvSpPr>
          <p:nvPr>
            <p:ph idx="4294967295"/>
          </p:nvPr>
        </p:nvSpPr>
        <p:spPr>
          <a:xfrm>
            <a:off x="1676400" y="1905000"/>
            <a:ext cx="7010400" cy="4114800"/>
          </a:xfrm>
        </p:spPr>
        <p:txBody>
          <a:bodyPr/>
          <a:lstStyle/>
          <a:p>
            <a:r>
              <a:rPr lang="en-US" dirty="0" smtClean="0"/>
              <a:t>Do not </a:t>
            </a:r>
            <a:r>
              <a:rPr lang="en-US" b="1" dirty="0" smtClean="0"/>
              <a:t>require</a:t>
            </a:r>
            <a:r>
              <a:rPr lang="en-US" dirty="0" smtClean="0"/>
              <a:t> technology (software or hardware) that cannot be accommodated!</a:t>
            </a:r>
          </a:p>
          <a:p>
            <a:endParaRPr lang="en-US" dirty="0" smtClean="0"/>
          </a:p>
          <a:p>
            <a:r>
              <a:rPr lang="en-US" dirty="0" smtClean="0"/>
              <a:t>In other words, if it is impossible to make the technology equally as effective for </a:t>
            </a:r>
            <a:r>
              <a:rPr lang="en-US" b="1" dirty="0" smtClean="0"/>
              <a:t>all</a:t>
            </a:r>
            <a:r>
              <a:rPr lang="en-US" dirty="0" smtClean="0"/>
              <a:t> users, do not </a:t>
            </a:r>
            <a:r>
              <a:rPr lang="en-US" b="1" dirty="0" smtClean="0"/>
              <a:t>require</a:t>
            </a:r>
            <a:r>
              <a:rPr lang="en-US" dirty="0" smtClean="0"/>
              <a:t> it of all users.</a:t>
            </a:r>
          </a:p>
        </p:txBody>
      </p:sp>
      <p:sp>
        <p:nvSpPr>
          <p:cNvPr id="577539" name="Date Placeholder 1"/>
          <p:cNvSpPr>
            <a:spLocks noGrp="1"/>
          </p:cNvSpPr>
          <p:nvPr>
            <p:ph type="dt" sz="quarter" idx="12"/>
          </p:nvPr>
        </p:nvSpPr>
        <p:spPr>
          <a:noFill/>
        </p:spPr>
        <p:txBody>
          <a:bodyPr/>
          <a:lstStyle/>
          <a:p>
            <a:fld id="{D11FA31B-6009-427D-8C40-419F3556C8EA}" type="datetime1">
              <a:rPr lang="en-US" smtClean="0">
                <a:cs typeface="Arial" charset="0"/>
              </a:rPr>
              <a:pPr/>
              <a:t>7/27/2016</a:t>
            </a:fld>
            <a:endParaRPr lang="en-US" smtClean="0">
              <a:cs typeface="Arial" charset="0"/>
            </a:endParaRPr>
          </a:p>
        </p:txBody>
      </p:sp>
      <p:sp>
        <p:nvSpPr>
          <p:cNvPr id="577540" name="Footer Placeholder 2"/>
          <p:cNvSpPr>
            <a:spLocks noGrp="1"/>
          </p:cNvSpPr>
          <p:nvPr>
            <p:ph type="ftr" sz="quarter" idx="10"/>
          </p:nvPr>
        </p:nvSpPr>
        <p:spPr>
          <a:noFill/>
        </p:spPr>
        <p:txBody>
          <a:bodyPr/>
          <a:lstStyle/>
          <a:p>
            <a:r>
              <a:rPr lang="en-US"/>
              <a:t>www.htctu.net</a:t>
            </a:r>
          </a:p>
        </p:txBody>
      </p:sp>
      <p:sp>
        <p:nvSpPr>
          <p:cNvPr id="577541" name="Slide Number Placeholder 3"/>
          <p:cNvSpPr>
            <a:spLocks noGrp="1"/>
          </p:cNvSpPr>
          <p:nvPr>
            <p:ph type="sldNum" sz="quarter" idx="11"/>
          </p:nvPr>
        </p:nvSpPr>
        <p:spPr>
          <a:noFill/>
        </p:spPr>
        <p:txBody>
          <a:bodyPr/>
          <a:lstStyle/>
          <a:p>
            <a:fld id="{C6FDC75B-176D-43E3-974D-CF01B52B1DCD}" type="slidenum">
              <a:rPr lang="en-US" smtClean="0">
                <a:cs typeface="Arial" charset="0"/>
              </a:rPr>
              <a:pPr/>
              <a:t>42</a:t>
            </a:fld>
            <a:endParaRPr lang="en-US" smtClean="0">
              <a:cs typeface="Arial" charset="0"/>
            </a:endParaRPr>
          </a:p>
        </p:txBody>
      </p:sp>
    </p:spTree>
    <p:extLst>
      <p:ext uri="{BB962C8B-B14F-4D97-AF65-F5344CB8AC3E}">
        <p14:creationId xmlns:p14="http://schemas.microsoft.com/office/powerpoint/2010/main" val="10199802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Following the Standards</a:t>
            </a:r>
            <a:endParaRPr lang="en-US" dirty="0"/>
          </a:p>
        </p:txBody>
      </p:sp>
      <p:sp>
        <p:nvSpPr>
          <p:cNvPr id="6" name="Content Placeholder 5"/>
          <p:cNvSpPr>
            <a:spLocks noGrp="1"/>
          </p:cNvSpPr>
          <p:nvPr>
            <p:ph idx="1"/>
          </p:nvPr>
        </p:nvSpPr>
        <p:spPr/>
        <p:txBody>
          <a:bodyPr/>
          <a:lstStyle/>
          <a:p>
            <a:r>
              <a:rPr lang="en-US" dirty="0" smtClean="0"/>
              <a:t>If the Section 508 Standards are followed to ensure general access, there will be less need for accommodations!</a:t>
            </a:r>
            <a:endParaRPr lang="en-US" dirty="0"/>
          </a:p>
        </p:txBody>
      </p:sp>
      <p:sp>
        <p:nvSpPr>
          <p:cNvPr id="2" name="Footer Placeholder 1"/>
          <p:cNvSpPr>
            <a:spLocks noGrp="1"/>
          </p:cNvSpPr>
          <p:nvPr>
            <p:ph type="ftr" sz="quarter" idx="10"/>
          </p:nvPr>
        </p:nvSpPr>
        <p:spPr/>
        <p:txBody>
          <a:bodyPr/>
          <a:lstStyle/>
          <a:p>
            <a:r>
              <a:rPr lang="en-US" smtClean="0"/>
              <a:t>www.htctu.net</a:t>
            </a:r>
            <a:endParaRPr lang="en-US"/>
          </a:p>
        </p:txBody>
      </p:sp>
      <p:sp>
        <p:nvSpPr>
          <p:cNvPr id="3" name="Slide Number Placeholder 2"/>
          <p:cNvSpPr>
            <a:spLocks noGrp="1"/>
          </p:cNvSpPr>
          <p:nvPr>
            <p:ph type="sldNum" sz="quarter" idx="11"/>
          </p:nvPr>
        </p:nvSpPr>
        <p:spPr/>
        <p:txBody>
          <a:bodyPr/>
          <a:lstStyle/>
          <a:p>
            <a:pPr>
              <a:defRPr/>
            </a:pPr>
            <a:fld id="{6602DD9E-FBDA-4057-8A6B-0FC7E43CFB5D}" type="slidenum">
              <a:rPr lang="en-US" smtClean="0"/>
              <a:pPr>
                <a:defRPr/>
              </a:pPr>
              <a:t>43</a:t>
            </a:fld>
            <a:endParaRPr lang="en-US"/>
          </a:p>
        </p:txBody>
      </p:sp>
      <p:sp>
        <p:nvSpPr>
          <p:cNvPr id="4" name="Date Placeholder 3"/>
          <p:cNvSpPr>
            <a:spLocks noGrp="1"/>
          </p:cNvSpPr>
          <p:nvPr>
            <p:ph type="dt" sz="half" idx="12"/>
          </p:nvPr>
        </p:nvSpPr>
        <p:spPr/>
        <p:txBody>
          <a:bodyPr/>
          <a:lstStyle/>
          <a:p>
            <a:pPr>
              <a:defRPr/>
            </a:pPr>
            <a:fld id="{D6DF847E-5F19-4E44-9BF7-CC60F08C06A7}" type="datetime1">
              <a:rPr lang="en-US" smtClean="0"/>
              <a:pPr>
                <a:defRPr/>
              </a:pPr>
              <a:t>7/27/2016</a:t>
            </a:fld>
            <a:endParaRPr lang="en-US"/>
          </a:p>
        </p:txBody>
      </p:sp>
    </p:spTree>
    <p:extLst>
      <p:ext uri="{BB962C8B-B14F-4D97-AF65-F5344CB8AC3E}">
        <p14:creationId xmlns:p14="http://schemas.microsoft.com/office/powerpoint/2010/main" val="27734065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5" name="Rectangle 4"/>
          <p:cNvSpPr>
            <a:spLocks noGrp="1" noChangeArrowheads="1"/>
          </p:cNvSpPr>
          <p:nvPr>
            <p:ph type="ctrTitle" idx="4294967295"/>
          </p:nvPr>
        </p:nvSpPr>
        <p:spPr>
          <a:xfrm>
            <a:off x="2819400" y="2130425"/>
            <a:ext cx="5638800" cy="1470025"/>
          </a:xfrm>
        </p:spPr>
        <p:txBody>
          <a:bodyPr/>
          <a:lstStyle/>
          <a:p>
            <a:r>
              <a:rPr lang="en-US" dirty="0" smtClean="0"/>
              <a:t>Complying with the Section 508 Standards</a:t>
            </a:r>
          </a:p>
        </p:txBody>
      </p:sp>
      <p:sp>
        <p:nvSpPr>
          <p:cNvPr id="579586" name="Rectangle 5"/>
          <p:cNvSpPr>
            <a:spLocks noGrp="1" noChangeArrowheads="1"/>
          </p:cNvSpPr>
          <p:nvPr>
            <p:ph type="subTitle" idx="4294967295"/>
          </p:nvPr>
        </p:nvSpPr>
        <p:spPr>
          <a:xfrm>
            <a:off x="2971800" y="4038600"/>
            <a:ext cx="4876800" cy="1600200"/>
          </a:xfrm>
        </p:spPr>
        <p:txBody>
          <a:bodyPr/>
          <a:lstStyle/>
          <a:p>
            <a:pPr marL="0" indent="0">
              <a:buFont typeface="Wingdings" pitchFamily="2" charset="2"/>
              <a:buNone/>
            </a:pPr>
            <a:r>
              <a:rPr lang="en-US" dirty="0" smtClean="0"/>
              <a:t>Section 508 of the Rehabilitation Act of 1973, as amended in 1998</a:t>
            </a:r>
          </a:p>
        </p:txBody>
      </p:sp>
      <p:sp>
        <p:nvSpPr>
          <p:cNvPr id="579587" name="Date Placeholder 1"/>
          <p:cNvSpPr>
            <a:spLocks noGrp="1"/>
          </p:cNvSpPr>
          <p:nvPr>
            <p:ph type="dt" sz="quarter" idx="10"/>
          </p:nvPr>
        </p:nvSpPr>
        <p:spPr>
          <a:noFill/>
        </p:spPr>
        <p:txBody>
          <a:bodyPr/>
          <a:lstStyle/>
          <a:p>
            <a:fld id="{43ECDE2B-A76F-4015-AED5-E70DA8A1B1D6}" type="datetime1">
              <a:rPr lang="en-US" smtClean="0">
                <a:cs typeface="Arial" charset="0"/>
              </a:rPr>
              <a:pPr/>
              <a:t>7/27/2016</a:t>
            </a:fld>
            <a:endParaRPr lang="en-US" smtClean="0">
              <a:cs typeface="Arial" charset="0"/>
            </a:endParaRPr>
          </a:p>
        </p:txBody>
      </p:sp>
      <p:sp>
        <p:nvSpPr>
          <p:cNvPr id="579588" name="Footer Placeholder 2"/>
          <p:cNvSpPr>
            <a:spLocks noGrp="1"/>
          </p:cNvSpPr>
          <p:nvPr>
            <p:ph type="ftr" sz="quarter" idx="11"/>
          </p:nvPr>
        </p:nvSpPr>
        <p:spPr>
          <a:noFill/>
        </p:spPr>
        <p:txBody>
          <a:bodyPr/>
          <a:lstStyle/>
          <a:p>
            <a:r>
              <a:rPr lang="en-US"/>
              <a:t>www.htctu.net</a:t>
            </a:r>
          </a:p>
        </p:txBody>
      </p:sp>
      <p:sp>
        <p:nvSpPr>
          <p:cNvPr id="579589" name="Slide Number Placeholder 3"/>
          <p:cNvSpPr>
            <a:spLocks noGrp="1"/>
          </p:cNvSpPr>
          <p:nvPr>
            <p:ph type="sldNum" sz="quarter" idx="12"/>
          </p:nvPr>
        </p:nvSpPr>
        <p:spPr>
          <a:noFill/>
        </p:spPr>
        <p:txBody>
          <a:bodyPr/>
          <a:lstStyle/>
          <a:p>
            <a:fld id="{975FA78B-70F2-446F-BF10-1D8BDD523393}" type="slidenum">
              <a:rPr lang="en-US" smtClean="0">
                <a:cs typeface="Arial" charset="0"/>
              </a:rPr>
              <a:pPr/>
              <a:t>44</a:t>
            </a:fld>
            <a:endParaRPr lang="en-US" smtClean="0">
              <a:cs typeface="Arial" charset="0"/>
            </a:endParaRPr>
          </a:p>
        </p:txBody>
      </p:sp>
    </p:spTree>
    <p:extLst>
      <p:ext uri="{BB962C8B-B14F-4D97-AF65-F5344CB8AC3E}">
        <p14:creationId xmlns:p14="http://schemas.microsoft.com/office/powerpoint/2010/main" val="27162458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7" name="Rectangle 2"/>
          <p:cNvSpPr>
            <a:spLocks noGrp="1" noChangeArrowheads="1"/>
          </p:cNvSpPr>
          <p:nvPr>
            <p:ph type="title"/>
          </p:nvPr>
        </p:nvSpPr>
        <p:spPr/>
        <p:txBody>
          <a:bodyPr/>
          <a:lstStyle/>
          <a:p>
            <a:r>
              <a:rPr lang="en-US" dirty="0" smtClean="0"/>
              <a:t>When Do Standards Apply?</a:t>
            </a:r>
          </a:p>
        </p:txBody>
      </p:sp>
      <p:sp>
        <p:nvSpPr>
          <p:cNvPr id="582658" name="Rectangle 3"/>
          <p:cNvSpPr>
            <a:spLocks noGrp="1" noChangeArrowheads="1"/>
          </p:cNvSpPr>
          <p:nvPr>
            <p:ph type="body" idx="1"/>
          </p:nvPr>
        </p:nvSpPr>
        <p:spPr/>
        <p:txBody>
          <a:bodyPr/>
          <a:lstStyle/>
          <a:p>
            <a:r>
              <a:rPr lang="en-US" dirty="0" smtClean="0"/>
              <a:t>Section 508 standards apply to the governmental entity</a:t>
            </a:r>
          </a:p>
          <a:p>
            <a:pPr lvl="1"/>
            <a:r>
              <a:rPr lang="en-US" dirty="0" smtClean="0"/>
              <a:t>As purchaser of E&amp;IT</a:t>
            </a:r>
          </a:p>
          <a:p>
            <a:pPr lvl="1"/>
            <a:r>
              <a:rPr lang="en-US" dirty="0" smtClean="0"/>
              <a:t>As creator of E&amp;IT</a:t>
            </a:r>
          </a:p>
          <a:p>
            <a:r>
              <a:rPr lang="en-US" dirty="0" smtClean="0"/>
              <a:t>Standards are not enforceable on the vendors!</a:t>
            </a:r>
          </a:p>
          <a:p>
            <a:r>
              <a:rPr lang="en-US" dirty="0" smtClean="0"/>
              <a:t>Compliance is up to the organization</a:t>
            </a:r>
          </a:p>
          <a:p>
            <a:pPr lvl="1"/>
            <a:r>
              <a:rPr lang="en-US" dirty="0" smtClean="0"/>
              <a:t>And is enforced by user complaint</a:t>
            </a:r>
          </a:p>
        </p:txBody>
      </p:sp>
    </p:spTree>
    <p:extLst>
      <p:ext uri="{BB962C8B-B14F-4D97-AF65-F5344CB8AC3E}">
        <p14:creationId xmlns:p14="http://schemas.microsoft.com/office/powerpoint/2010/main" val="28648137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the Acronym</a:t>
            </a:r>
            <a:endParaRPr lang="en-US" dirty="0"/>
          </a:p>
        </p:txBody>
      </p:sp>
      <p:sp>
        <p:nvSpPr>
          <p:cNvPr id="3" name="Content Placeholder 2"/>
          <p:cNvSpPr>
            <a:spLocks noGrp="1"/>
          </p:cNvSpPr>
          <p:nvPr>
            <p:ph idx="1"/>
          </p:nvPr>
        </p:nvSpPr>
        <p:spPr/>
        <p:txBody>
          <a:bodyPr/>
          <a:lstStyle/>
          <a:p>
            <a:r>
              <a:rPr lang="en-US" dirty="0" smtClean="0"/>
              <a:t>Section 508 applies to Electronic &amp; Information Technology (E&amp;IT) that is “</a:t>
            </a:r>
            <a:r>
              <a:rPr lang="en-US" dirty="0" err="1" smtClean="0"/>
              <a:t>DUMPed</a:t>
            </a:r>
            <a:r>
              <a:rPr lang="en-US" dirty="0" smtClean="0"/>
              <a:t>”</a:t>
            </a:r>
          </a:p>
          <a:p>
            <a:pPr lvl="1"/>
            <a:r>
              <a:rPr lang="en-US" b="1" dirty="0" smtClean="0"/>
              <a:t>D:</a:t>
            </a:r>
            <a:r>
              <a:rPr lang="en-US" dirty="0" smtClean="0"/>
              <a:t>  Developed</a:t>
            </a:r>
          </a:p>
          <a:p>
            <a:pPr lvl="1"/>
            <a:r>
              <a:rPr lang="en-US" b="1" dirty="0" smtClean="0"/>
              <a:t>U:</a:t>
            </a:r>
            <a:r>
              <a:rPr lang="en-US" dirty="0" smtClean="0"/>
              <a:t>  Used</a:t>
            </a:r>
          </a:p>
          <a:p>
            <a:pPr lvl="1"/>
            <a:r>
              <a:rPr lang="en-US" b="1" dirty="0" smtClean="0"/>
              <a:t>M:  </a:t>
            </a:r>
            <a:r>
              <a:rPr lang="en-US" dirty="0" smtClean="0"/>
              <a:t>Maintained</a:t>
            </a:r>
          </a:p>
          <a:p>
            <a:pPr lvl="1"/>
            <a:r>
              <a:rPr lang="en-US" b="1" dirty="0" smtClean="0"/>
              <a:t>P:  </a:t>
            </a:r>
            <a:r>
              <a:rPr lang="en-US" dirty="0" smtClean="0"/>
              <a:t>Procured</a:t>
            </a:r>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46</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16341054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7" name="Rectangle 2"/>
          <p:cNvSpPr>
            <a:spLocks noGrp="1" noChangeArrowheads="1"/>
          </p:cNvSpPr>
          <p:nvPr>
            <p:ph type="title"/>
          </p:nvPr>
        </p:nvSpPr>
        <p:spPr/>
        <p:txBody>
          <a:bodyPr/>
          <a:lstStyle/>
          <a:p>
            <a:r>
              <a:rPr lang="en-US" smtClean="0"/>
              <a:t>Section 508 in Action</a:t>
            </a:r>
          </a:p>
        </p:txBody>
      </p:sp>
      <p:sp>
        <p:nvSpPr>
          <p:cNvPr id="587778" name="Rectangle 3"/>
          <p:cNvSpPr>
            <a:spLocks noGrp="1" noChangeArrowheads="1"/>
          </p:cNvSpPr>
          <p:nvPr>
            <p:ph type="body" idx="1"/>
          </p:nvPr>
        </p:nvSpPr>
        <p:spPr/>
        <p:txBody>
          <a:bodyPr/>
          <a:lstStyle/>
          <a:p>
            <a:r>
              <a:rPr lang="en-US" dirty="0" smtClean="0"/>
              <a:t>Make Web sites accessible</a:t>
            </a:r>
          </a:p>
          <a:p>
            <a:pPr lvl="1"/>
            <a:r>
              <a:rPr lang="en-US" dirty="0" smtClean="0"/>
              <a:t>Follow the 508 or WCAG Standards</a:t>
            </a:r>
          </a:p>
          <a:p>
            <a:r>
              <a:rPr lang="en-US" dirty="0" smtClean="0"/>
              <a:t>Make software created by organization accessible</a:t>
            </a:r>
          </a:p>
          <a:p>
            <a:r>
              <a:rPr lang="en-US" dirty="0" smtClean="0"/>
              <a:t>Make videos &amp; multi-media accessible</a:t>
            </a:r>
          </a:p>
          <a:p>
            <a:r>
              <a:rPr lang="en-US" dirty="0" smtClean="0"/>
              <a:t>Purchase accessible Electronic &amp; Information Technology (E&amp;IT)</a:t>
            </a:r>
          </a:p>
          <a:p>
            <a:pPr lvl="1"/>
            <a:r>
              <a:rPr lang="en-US" dirty="0" smtClean="0"/>
              <a:t>ICT: Information &amp; Communication Tech</a:t>
            </a:r>
          </a:p>
        </p:txBody>
      </p:sp>
      <p:sp>
        <p:nvSpPr>
          <p:cNvPr id="587779" name="Date Placeholder 1"/>
          <p:cNvSpPr>
            <a:spLocks noGrp="1"/>
          </p:cNvSpPr>
          <p:nvPr>
            <p:ph type="dt" sz="quarter" idx="12"/>
          </p:nvPr>
        </p:nvSpPr>
        <p:spPr>
          <a:noFill/>
        </p:spPr>
        <p:txBody>
          <a:bodyPr/>
          <a:lstStyle/>
          <a:p>
            <a:fld id="{956463FE-9858-42DC-A8CA-00B4849B3FD8}" type="datetime1">
              <a:rPr lang="en-US" smtClean="0">
                <a:cs typeface="Arial" charset="0"/>
              </a:rPr>
              <a:pPr/>
              <a:t>7/27/2016</a:t>
            </a:fld>
            <a:endParaRPr lang="en-US" smtClean="0">
              <a:cs typeface="Arial" charset="0"/>
            </a:endParaRPr>
          </a:p>
        </p:txBody>
      </p:sp>
      <p:sp>
        <p:nvSpPr>
          <p:cNvPr id="587780" name="Footer Placeholder 2"/>
          <p:cNvSpPr>
            <a:spLocks noGrp="1"/>
          </p:cNvSpPr>
          <p:nvPr>
            <p:ph type="ftr" sz="quarter" idx="10"/>
          </p:nvPr>
        </p:nvSpPr>
        <p:spPr>
          <a:noFill/>
        </p:spPr>
        <p:txBody>
          <a:bodyPr/>
          <a:lstStyle/>
          <a:p>
            <a:r>
              <a:rPr lang="en-US"/>
              <a:t>www.htctu.net</a:t>
            </a:r>
          </a:p>
        </p:txBody>
      </p:sp>
      <p:sp>
        <p:nvSpPr>
          <p:cNvPr id="587781" name="Slide Number Placeholder 3"/>
          <p:cNvSpPr>
            <a:spLocks noGrp="1"/>
          </p:cNvSpPr>
          <p:nvPr>
            <p:ph type="sldNum" sz="quarter" idx="11"/>
          </p:nvPr>
        </p:nvSpPr>
        <p:spPr>
          <a:noFill/>
        </p:spPr>
        <p:txBody>
          <a:bodyPr/>
          <a:lstStyle/>
          <a:p>
            <a:fld id="{CEE05645-11C0-4634-844B-8B908B3FFD5B}" type="slidenum">
              <a:rPr lang="en-US" smtClean="0">
                <a:cs typeface="Arial" charset="0"/>
              </a:rPr>
              <a:pPr/>
              <a:t>47</a:t>
            </a:fld>
            <a:endParaRPr lang="en-US" smtClean="0">
              <a:cs typeface="Arial" charset="0"/>
            </a:endParaRPr>
          </a:p>
        </p:txBody>
      </p:sp>
    </p:spTree>
    <p:extLst>
      <p:ext uri="{BB962C8B-B14F-4D97-AF65-F5344CB8AC3E}">
        <p14:creationId xmlns:p14="http://schemas.microsoft.com/office/powerpoint/2010/main" val="30781681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3" name="Rectangle 2"/>
          <p:cNvSpPr>
            <a:spLocks noGrp="1" noChangeArrowheads="1"/>
          </p:cNvSpPr>
          <p:nvPr>
            <p:ph type="title"/>
          </p:nvPr>
        </p:nvSpPr>
        <p:spPr/>
        <p:txBody>
          <a:bodyPr/>
          <a:lstStyle/>
          <a:p>
            <a:r>
              <a:rPr lang="en-US" smtClean="0"/>
              <a:t>Complying with Section 508</a:t>
            </a:r>
          </a:p>
        </p:txBody>
      </p:sp>
      <p:sp>
        <p:nvSpPr>
          <p:cNvPr id="632834" name="Rectangle 3"/>
          <p:cNvSpPr>
            <a:spLocks noGrp="1" noChangeArrowheads="1"/>
          </p:cNvSpPr>
          <p:nvPr>
            <p:ph type="body" idx="1"/>
          </p:nvPr>
        </p:nvSpPr>
        <p:spPr>
          <a:xfrm>
            <a:off x="1676400" y="1905000"/>
            <a:ext cx="7010400" cy="4114800"/>
          </a:xfrm>
        </p:spPr>
        <p:txBody>
          <a:bodyPr/>
          <a:lstStyle/>
          <a:p>
            <a:r>
              <a:rPr lang="en-US" dirty="0" smtClean="0"/>
              <a:t>Two types of E&amp;IT standards</a:t>
            </a:r>
          </a:p>
          <a:p>
            <a:pPr marL="0" indent="0">
              <a:buNone/>
            </a:pPr>
            <a:r>
              <a:rPr lang="en-US" dirty="0" smtClean="0"/>
              <a:t>1. </a:t>
            </a:r>
            <a:r>
              <a:rPr lang="en-US" dirty="0"/>
              <a:t>Standards for purchasing</a:t>
            </a:r>
          </a:p>
          <a:p>
            <a:pPr lvl="1"/>
            <a:r>
              <a:rPr lang="en-US" dirty="0"/>
              <a:t>Using checklist under Subpart B </a:t>
            </a:r>
          </a:p>
          <a:p>
            <a:pPr lvl="1"/>
            <a:r>
              <a:rPr lang="en-US" dirty="0"/>
              <a:t>OR using functional standards under Subpart C</a:t>
            </a:r>
          </a:p>
          <a:p>
            <a:pPr marL="0" indent="0">
              <a:buNone/>
            </a:pPr>
            <a:r>
              <a:rPr lang="en-US" dirty="0"/>
              <a:t>2</a:t>
            </a:r>
            <a:r>
              <a:rPr lang="en-US" dirty="0" smtClean="0"/>
              <a:t>. Standards for creating </a:t>
            </a:r>
          </a:p>
          <a:p>
            <a:pPr lvl="1"/>
            <a:r>
              <a:rPr lang="en-US" dirty="0" smtClean="0"/>
              <a:t>Web pages</a:t>
            </a:r>
          </a:p>
          <a:p>
            <a:pPr lvl="1"/>
            <a:r>
              <a:rPr lang="en-US" dirty="0" smtClean="0"/>
              <a:t>Web applications</a:t>
            </a:r>
          </a:p>
          <a:p>
            <a:pPr lvl="1"/>
            <a:r>
              <a:rPr lang="en-US" dirty="0" smtClean="0"/>
              <a:t>Software</a:t>
            </a:r>
          </a:p>
          <a:p>
            <a:pPr>
              <a:buFont typeface="Wingdings" pitchFamily="2" charset="2"/>
              <a:buNone/>
            </a:pPr>
            <a:endParaRPr lang="en-US" dirty="0" smtClean="0"/>
          </a:p>
        </p:txBody>
      </p:sp>
      <p:sp>
        <p:nvSpPr>
          <p:cNvPr id="632835" name="Date Placeholder 1"/>
          <p:cNvSpPr>
            <a:spLocks noGrp="1"/>
          </p:cNvSpPr>
          <p:nvPr>
            <p:ph type="dt" sz="quarter" idx="12"/>
          </p:nvPr>
        </p:nvSpPr>
        <p:spPr>
          <a:noFill/>
        </p:spPr>
        <p:txBody>
          <a:bodyPr/>
          <a:lstStyle/>
          <a:p>
            <a:fld id="{2724921D-638C-4CD1-8571-155973DE411F}" type="datetime1">
              <a:rPr lang="en-US" smtClean="0">
                <a:cs typeface="Arial" charset="0"/>
              </a:rPr>
              <a:pPr/>
              <a:t>7/27/2016</a:t>
            </a:fld>
            <a:endParaRPr lang="en-US" smtClean="0">
              <a:cs typeface="Arial" charset="0"/>
            </a:endParaRPr>
          </a:p>
        </p:txBody>
      </p:sp>
      <p:sp>
        <p:nvSpPr>
          <p:cNvPr id="632836" name="Footer Placeholder 2"/>
          <p:cNvSpPr>
            <a:spLocks noGrp="1"/>
          </p:cNvSpPr>
          <p:nvPr>
            <p:ph type="ftr" sz="quarter" idx="10"/>
          </p:nvPr>
        </p:nvSpPr>
        <p:spPr>
          <a:noFill/>
        </p:spPr>
        <p:txBody>
          <a:bodyPr/>
          <a:lstStyle/>
          <a:p>
            <a:r>
              <a:rPr lang="en-US"/>
              <a:t>www.htctu.net</a:t>
            </a:r>
          </a:p>
        </p:txBody>
      </p:sp>
      <p:sp>
        <p:nvSpPr>
          <p:cNvPr id="632837" name="Slide Number Placeholder 3"/>
          <p:cNvSpPr>
            <a:spLocks noGrp="1"/>
          </p:cNvSpPr>
          <p:nvPr>
            <p:ph type="sldNum" sz="quarter" idx="11"/>
          </p:nvPr>
        </p:nvSpPr>
        <p:spPr>
          <a:noFill/>
        </p:spPr>
        <p:txBody>
          <a:bodyPr/>
          <a:lstStyle/>
          <a:p>
            <a:fld id="{5AD301D0-F814-4737-BDB8-5B72F17D07BC}" type="slidenum">
              <a:rPr lang="en-US" smtClean="0">
                <a:cs typeface="Arial" charset="0"/>
              </a:rPr>
              <a:pPr/>
              <a:t>48</a:t>
            </a:fld>
            <a:endParaRPr lang="en-US" smtClean="0">
              <a:cs typeface="Arial" charset="0"/>
            </a:endParaRPr>
          </a:p>
        </p:txBody>
      </p:sp>
    </p:spTree>
    <p:extLst>
      <p:ext uri="{BB962C8B-B14F-4D97-AF65-F5344CB8AC3E}">
        <p14:creationId xmlns:p14="http://schemas.microsoft.com/office/powerpoint/2010/main" val="27794025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The First Part of the Standards:</a:t>
            </a:r>
            <a:br>
              <a:rPr lang="en-US" dirty="0" smtClean="0"/>
            </a:br>
            <a:r>
              <a:rPr lang="en-US" dirty="0" smtClean="0"/>
              <a:t>Purchasing</a:t>
            </a:r>
          </a:p>
        </p:txBody>
      </p:sp>
      <p:sp>
        <p:nvSpPr>
          <p:cNvPr id="3075" name="Rectangle 3"/>
          <p:cNvSpPr>
            <a:spLocks noGrp="1" noChangeArrowheads="1"/>
          </p:cNvSpPr>
          <p:nvPr>
            <p:ph type="subTitle" idx="1"/>
          </p:nvPr>
        </p:nvSpPr>
        <p:spPr/>
        <p:txBody>
          <a:bodyPr/>
          <a:lstStyle/>
          <a:p>
            <a:pPr eaLnBrk="1" hangingPunct="1">
              <a:lnSpc>
                <a:spcPct val="80000"/>
              </a:lnSpc>
            </a:pPr>
            <a:r>
              <a:rPr lang="en-US" sz="2400" dirty="0" smtClean="0"/>
              <a:t>At its heart, Section 508 is procurement law.</a:t>
            </a:r>
          </a:p>
        </p:txBody>
      </p:sp>
    </p:spTree>
    <p:extLst>
      <p:ext uri="{BB962C8B-B14F-4D97-AF65-F5344CB8AC3E}">
        <p14:creationId xmlns:p14="http://schemas.microsoft.com/office/powerpoint/2010/main" val="243260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Tale of Two Cities</a:t>
            </a:r>
            <a:endParaRPr lang="en-US" dirty="0"/>
          </a:p>
        </p:txBody>
      </p:sp>
      <p:sp>
        <p:nvSpPr>
          <p:cNvPr id="3" name="Content Placeholder 2"/>
          <p:cNvSpPr>
            <a:spLocks noGrp="1"/>
          </p:cNvSpPr>
          <p:nvPr>
            <p:ph idx="1"/>
          </p:nvPr>
        </p:nvSpPr>
        <p:spPr/>
        <p:txBody>
          <a:bodyPr/>
          <a:lstStyle/>
          <a:p>
            <a:r>
              <a:rPr lang="en-US" dirty="0" smtClean="0"/>
              <a:t>San Francisco</a:t>
            </a:r>
          </a:p>
          <a:p>
            <a:pPr lvl="1"/>
            <a:endParaRPr lang="en-US" dirty="0" smtClean="0"/>
          </a:p>
          <a:p>
            <a:pPr lvl="1"/>
            <a:endParaRPr lang="en-US" dirty="0"/>
          </a:p>
          <a:p>
            <a:r>
              <a:rPr lang="en-US" dirty="0" smtClean="0"/>
              <a:t>Michigan</a:t>
            </a:r>
          </a:p>
          <a:p>
            <a:pPr lvl="1"/>
            <a:endParaRPr lang="en-US" dirty="0" smtClean="0"/>
          </a:p>
          <a:p>
            <a:endParaRPr lang="en-US" dirty="0"/>
          </a:p>
        </p:txBody>
      </p:sp>
    </p:spTree>
    <p:extLst>
      <p:ext uri="{BB962C8B-B14F-4D97-AF65-F5344CB8AC3E}">
        <p14:creationId xmlns:p14="http://schemas.microsoft.com/office/powerpoint/2010/main" val="26152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California State Law </a:t>
            </a:r>
          </a:p>
        </p:txBody>
      </p:sp>
      <p:sp>
        <p:nvSpPr>
          <p:cNvPr id="11267" name="Rectangle 3"/>
          <p:cNvSpPr>
            <a:spLocks noGrp="1" noChangeArrowheads="1"/>
          </p:cNvSpPr>
          <p:nvPr>
            <p:ph type="body" idx="1"/>
          </p:nvPr>
        </p:nvSpPr>
        <p:spPr/>
        <p:txBody>
          <a:bodyPr/>
          <a:lstStyle/>
          <a:p>
            <a:pPr eaLnBrk="1" hangingPunct="1"/>
            <a:r>
              <a:rPr lang="en-US" smtClean="0"/>
              <a:t>SB 105</a:t>
            </a:r>
          </a:p>
          <a:p>
            <a:pPr lvl="1" eaLnBrk="1" hangingPunct="1"/>
            <a:r>
              <a:rPr lang="en-US" smtClean="0"/>
              <a:t>Applied standards of Section 508 to California</a:t>
            </a:r>
          </a:p>
          <a:p>
            <a:pPr lvl="1" eaLnBrk="1" hangingPunct="1"/>
            <a:r>
              <a:rPr lang="en-US" smtClean="0"/>
              <a:t>Passed September 29, 2002</a:t>
            </a:r>
          </a:p>
          <a:p>
            <a:pPr lvl="1" eaLnBrk="1" hangingPunct="1"/>
            <a:r>
              <a:rPr lang="en-US" smtClean="0"/>
              <a:t>Effective January 1, 2003</a:t>
            </a:r>
          </a:p>
          <a:p>
            <a:pPr lvl="1" eaLnBrk="1" hangingPunct="1"/>
            <a:r>
              <a:rPr lang="en-US" smtClean="0"/>
              <a:t>Became part of Govt. Code 11135</a:t>
            </a:r>
          </a:p>
          <a:p>
            <a:pPr lvl="1" eaLnBrk="1" hangingPunct="1"/>
            <a:r>
              <a:rPr lang="en-US" smtClean="0"/>
              <a:t>CCCs accepted this as applying to them</a:t>
            </a:r>
          </a:p>
        </p:txBody>
      </p:sp>
    </p:spTree>
    <p:extLst>
      <p:ext uri="{BB962C8B-B14F-4D97-AF65-F5344CB8AC3E}">
        <p14:creationId xmlns:p14="http://schemas.microsoft.com/office/powerpoint/2010/main" val="161652147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Cal. Gov. Code §11135(d)(2) </a:t>
            </a:r>
          </a:p>
        </p:txBody>
      </p:sp>
      <p:sp>
        <p:nvSpPr>
          <p:cNvPr id="13315" name="Rectangle 3"/>
          <p:cNvSpPr>
            <a:spLocks noGrp="1" noChangeArrowheads="1"/>
          </p:cNvSpPr>
          <p:nvPr>
            <p:ph type="body" idx="1"/>
          </p:nvPr>
        </p:nvSpPr>
        <p:spPr/>
        <p:txBody>
          <a:bodyPr/>
          <a:lstStyle/>
          <a:p>
            <a:pPr eaLnBrk="1" hangingPunct="1">
              <a:lnSpc>
                <a:spcPct val="90000"/>
              </a:lnSpc>
            </a:pPr>
            <a:r>
              <a:rPr lang="en-US" sz="2000" smtClean="0"/>
              <a:t>"In order to improve accessibility of existing technology, and therefore increase the successful employment of individuals with disabilities, particularly blind and visually impaired and deaf and hard-of-hearing persons, state governmental entities, in developing, procuring, maintaining, or using electronic or information technology, either indirectly or through the use of state funds by other entities, shall </a:t>
            </a:r>
            <a:r>
              <a:rPr lang="en-US" sz="2000" b="1" smtClean="0"/>
              <a:t>comply with the accessibility requirements</a:t>
            </a:r>
            <a:r>
              <a:rPr lang="en-US" sz="2000" smtClean="0"/>
              <a:t> </a:t>
            </a:r>
            <a:r>
              <a:rPr lang="en-US" sz="2000" b="1" smtClean="0"/>
              <a:t>of Section 508</a:t>
            </a:r>
            <a:r>
              <a:rPr lang="en-US" sz="2000" smtClean="0"/>
              <a:t> of the Rehabilitation Act of 1973, as amended (29 U.S.C. Sec. 794d), </a:t>
            </a:r>
            <a:r>
              <a:rPr lang="en-US" sz="2000" b="1" smtClean="0"/>
              <a:t>and regulations implementing that act</a:t>
            </a:r>
            <a:r>
              <a:rPr lang="en-US" sz="2000" smtClean="0"/>
              <a:t> as set forth in Part 1194 of Title 36 of the Federal Code of Regulations." </a:t>
            </a:r>
          </a:p>
        </p:txBody>
      </p:sp>
    </p:spTree>
    <p:extLst>
      <p:ext uri="{BB962C8B-B14F-4D97-AF65-F5344CB8AC3E}">
        <p14:creationId xmlns:p14="http://schemas.microsoft.com/office/powerpoint/2010/main" val="39598693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More CA State Law</a:t>
            </a:r>
          </a:p>
        </p:txBody>
      </p:sp>
      <p:sp>
        <p:nvSpPr>
          <p:cNvPr id="12291" name="Rectangle 3"/>
          <p:cNvSpPr>
            <a:spLocks noGrp="1" noChangeArrowheads="1"/>
          </p:cNvSpPr>
          <p:nvPr>
            <p:ph type="body" idx="1"/>
          </p:nvPr>
        </p:nvSpPr>
        <p:spPr/>
        <p:txBody>
          <a:bodyPr/>
          <a:lstStyle/>
          <a:p>
            <a:pPr eaLnBrk="1" hangingPunct="1"/>
            <a:r>
              <a:rPr lang="en-US" dirty="0" smtClean="0"/>
              <a:t>SB 302</a:t>
            </a:r>
          </a:p>
          <a:p>
            <a:pPr lvl="1" eaLnBrk="1" hangingPunct="1"/>
            <a:r>
              <a:rPr lang="en-US" dirty="0" smtClean="0"/>
              <a:t>For the CSUs</a:t>
            </a:r>
          </a:p>
          <a:p>
            <a:pPr lvl="2" eaLnBrk="1" hangingPunct="1"/>
            <a:r>
              <a:rPr lang="en-US" dirty="0" smtClean="0"/>
              <a:t>“Yes, we meant you, too.”</a:t>
            </a:r>
          </a:p>
          <a:p>
            <a:pPr lvl="1" eaLnBrk="1" hangingPunct="1"/>
            <a:r>
              <a:rPr lang="en-US" dirty="0" smtClean="0"/>
              <a:t>Passed September 2, 2003 </a:t>
            </a:r>
          </a:p>
          <a:p>
            <a:pPr lvl="1" eaLnBrk="1" hangingPunct="1"/>
            <a:r>
              <a:rPr lang="en-US" dirty="0" smtClean="0"/>
              <a:t>Effective January 1, 2004</a:t>
            </a:r>
          </a:p>
          <a:p>
            <a:pPr lvl="1" eaLnBrk="1" hangingPunct="1"/>
            <a:r>
              <a:rPr lang="en-US" dirty="0" smtClean="0"/>
              <a:t>Became part of Govt. Code 11135</a:t>
            </a:r>
          </a:p>
          <a:p>
            <a:pPr lvl="1" eaLnBrk="1" hangingPunct="1"/>
            <a:endParaRPr lang="en-US" dirty="0" smtClean="0"/>
          </a:p>
          <a:p>
            <a:pPr eaLnBrk="1" hangingPunct="1"/>
            <a:r>
              <a:rPr lang="en-US" dirty="0" smtClean="0"/>
              <a:t>Does not apply to UCs.</a:t>
            </a:r>
          </a:p>
          <a:p>
            <a:pPr lvl="1" eaLnBrk="1" hangingPunct="1"/>
            <a:r>
              <a:rPr lang="en-US" dirty="0" smtClean="0"/>
              <a:t>Many conforming voluntarily</a:t>
            </a:r>
          </a:p>
        </p:txBody>
      </p:sp>
    </p:spTree>
    <p:extLst>
      <p:ext uri="{BB962C8B-B14F-4D97-AF65-F5344CB8AC3E}">
        <p14:creationId xmlns:p14="http://schemas.microsoft.com/office/powerpoint/2010/main" val="39544239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idx="4294967295"/>
          </p:nvPr>
        </p:nvSpPr>
        <p:spPr/>
        <p:txBody>
          <a:bodyPr/>
          <a:lstStyle/>
          <a:p>
            <a:pPr eaLnBrk="1" hangingPunct="1"/>
            <a:r>
              <a:rPr lang="en-US" smtClean="0"/>
              <a:t>State vs. Federal Law</a:t>
            </a:r>
          </a:p>
        </p:txBody>
      </p:sp>
      <p:sp>
        <p:nvSpPr>
          <p:cNvPr id="391171" name="Rectangle 3"/>
          <p:cNvSpPr>
            <a:spLocks noGrp="1" noChangeArrowheads="1"/>
          </p:cNvSpPr>
          <p:nvPr>
            <p:ph type="body" idx="4294967295"/>
          </p:nvPr>
        </p:nvSpPr>
        <p:spPr/>
        <p:txBody>
          <a:bodyPr/>
          <a:lstStyle/>
          <a:p>
            <a:pPr eaLnBrk="1" hangingPunct="1"/>
            <a:r>
              <a:rPr lang="en-US" smtClean="0"/>
              <a:t>California state law actually puts some responsibility for conforming to the standards on the vendor.</a:t>
            </a:r>
          </a:p>
        </p:txBody>
      </p:sp>
    </p:spTree>
    <p:extLst>
      <p:ext uri="{BB962C8B-B14F-4D97-AF65-F5344CB8AC3E}">
        <p14:creationId xmlns:p14="http://schemas.microsoft.com/office/powerpoint/2010/main" val="729100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§11135(d)(3) states:</a:t>
            </a:r>
          </a:p>
        </p:txBody>
      </p:sp>
      <p:sp>
        <p:nvSpPr>
          <p:cNvPr id="15363" name="Rectangle 3"/>
          <p:cNvSpPr>
            <a:spLocks noGrp="1" noChangeArrowheads="1"/>
          </p:cNvSpPr>
          <p:nvPr>
            <p:ph type="body" idx="1"/>
          </p:nvPr>
        </p:nvSpPr>
        <p:spPr/>
        <p:txBody>
          <a:bodyPr/>
          <a:lstStyle/>
          <a:p>
            <a:pPr eaLnBrk="1" hangingPunct="1"/>
            <a:r>
              <a:rPr lang="en-US" smtClean="0"/>
              <a:t>"Any entity that contracts with a state or local entity subject to this section for the provision of electronic or information technology or for the provision of related services shall agree to respond to, and resolve any complaint regarding accessibility of its products or services that is brought to the attention of the entity."</a:t>
            </a:r>
            <a:br>
              <a:rPr lang="en-US" smtClean="0"/>
            </a:br>
            <a:endParaRPr lang="en-US" smtClean="0"/>
          </a:p>
        </p:txBody>
      </p:sp>
    </p:spTree>
    <p:extLst>
      <p:ext uri="{BB962C8B-B14F-4D97-AF65-F5344CB8AC3E}">
        <p14:creationId xmlns:p14="http://schemas.microsoft.com/office/powerpoint/2010/main" val="147080207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to be clear…</a:t>
            </a:r>
            <a:endParaRPr lang="en-US" dirty="0"/>
          </a:p>
        </p:txBody>
      </p:sp>
      <p:sp>
        <p:nvSpPr>
          <p:cNvPr id="3" name="Content Placeholder 2"/>
          <p:cNvSpPr>
            <a:spLocks noGrp="1"/>
          </p:cNvSpPr>
          <p:nvPr>
            <p:ph idx="1"/>
          </p:nvPr>
        </p:nvSpPr>
        <p:spPr/>
        <p:txBody>
          <a:bodyPr/>
          <a:lstStyle/>
          <a:p>
            <a:r>
              <a:rPr lang="en-US" dirty="0" smtClean="0"/>
              <a:t>Section 508 standards apply because of California state law</a:t>
            </a:r>
          </a:p>
          <a:p>
            <a:pPr>
              <a:buNone/>
            </a:pPr>
            <a:endParaRPr lang="en-US" dirty="0" smtClean="0"/>
          </a:p>
          <a:p>
            <a:r>
              <a:rPr lang="en-US" dirty="0" smtClean="0"/>
              <a:t>Section 504 applies when colleges accept federal funding</a:t>
            </a:r>
          </a:p>
          <a:p>
            <a:endParaRPr lang="en-US" dirty="0" smtClean="0"/>
          </a:p>
          <a:p>
            <a:r>
              <a:rPr lang="en-US" dirty="0" smtClean="0"/>
              <a:t>Section 504 follows the money; </a:t>
            </a:r>
            <a:br>
              <a:rPr lang="en-US" dirty="0" smtClean="0"/>
            </a:br>
            <a:r>
              <a:rPr lang="en-US" dirty="0" smtClean="0"/>
              <a:t>Section 508 does not</a:t>
            </a:r>
            <a:endParaRPr lang="en-US" dirty="0"/>
          </a:p>
        </p:txBody>
      </p:sp>
    </p:spTree>
    <p:extLst>
      <p:ext uri="{BB962C8B-B14F-4D97-AF65-F5344CB8AC3E}">
        <p14:creationId xmlns:p14="http://schemas.microsoft.com/office/powerpoint/2010/main" val="110292028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ctrTitle"/>
          </p:nvPr>
        </p:nvSpPr>
        <p:spPr/>
        <p:txBody>
          <a:bodyPr/>
          <a:lstStyle/>
          <a:p>
            <a:pPr eaLnBrk="1" hangingPunct="1"/>
            <a:r>
              <a:rPr lang="en-US" smtClean="0"/>
              <a:t>Purchasing Electronic and Information Technology</a:t>
            </a:r>
          </a:p>
        </p:txBody>
      </p:sp>
      <p:sp>
        <p:nvSpPr>
          <p:cNvPr id="45059" name="Rectangle 5"/>
          <p:cNvSpPr>
            <a:spLocks noGrp="1" noChangeArrowheads="1"/>
          </p:cNvSpPr>
          <p:nvPr>
            <p:ph type="subTitle" idx="1"/>
          </p:nvPr>
        </p:nvSpPr>
        <p:spPr/>
        <p:txBody>
          <a:bodyPr/>
          <a:lstStyle/>
          <a:p>
            <a:pPr eaLnBrk="1" hangingPunct="1"/>
            <a:r>
              <a:rPr lang="en-US" smtClean="0"/>
              <a:t>E&amp;IT</a:t>
            </a:r>
          </a:p>
        </p:txBody>
      </p:sp>
    </p:spTree>
    <p:extLst>
      <p:ext uri="{BB962C8B-B14F-4D97-AF65-F5344CB8AC3E}">
        <p14:creationId xmlns:p14="http://schemas.microsoft.com/office/powerpoint/2010/main" val="327334521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Where Do We Begin</a:t>
            </a:r>
          </a:p>
        </p:txBody>
      </p:sp>
      <p:sp>
        <p:nvSpPr>
          <p:cNvPr id="46083" name="Rectangle 3"/>
          <p:cNvSpPr>
            <a:spLocks noGrp="1" noChangeArrowheads="1"/>
          </p:cNvSpPr>
          <p:nvPr>
            <p:ph type="body" idx="1"/>
          </p:nvPr>
        </p:nvSpPr>
        <p:spPr/>
        <p:txBody>
          <a:bodyPr/>
          <a:lstStyle/>
          <a:p>
            <a:pPr eaLnBrk="1" hangingPunct="1"/>
            <a:r>
              <a:rPr lang="en-US" sz="3200" dirty="0" smtClean="0"/>
              <a:t>Only electronic and information technology (E&amp;IT) is covered by Section 508</a:t>
            </a:r>
            <a:r>
              <a:rPr lang="en-US" sz="3200" dirty="0" smtClean="0"/>
              <a:t>.</a:t>
            </a:r>
          </a:p>
          <a:p>
            <a:pPr lvl="1" eaLnBrk="1" hangingPunct="1"/>
            <a:r>
              <a:rPr lang="en-US" sz="2900" dirty="0" smtClean="0"/>
              <a:t>But covered for staff and students</a:t>
            </a:r>
          </a:p>
          <a:p>
            <a:pPr lvl="1" eaLnBrk="1" hangingPunct="1"/>
            <a:endParaRPr lang="en-US" sz="2900" dirty="0" smtClean="0"/>
          </a:p>
          <a:p>
            <a:pPr eaLnBrk="1" hangingPunct="1"/>
            <a:r>
              <a:rPr lang="en-US" sz="3200" dirty="0" smtClean="0"/>
              <a:t>First determine if the proposed purchase is E&amp;IT.</a:t>
            </a:r>
          </a:p>
        </p:txBody>
      </p:sp>
    </p:spTree>
    <p:extLst>
      <p:ext uri="{BB962C8B-B14F-4D97-AF65-F5344CB8AC3E}">
        <p14:creationId xmlns:p14="http://schemas.microsoft.com/office/powerpoint/2010/main" val="323520902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dirty="0" smtClean="0"/>
              <a:t>Buying Accessible</a:t>
            </a:r>
          </a:p>
        </p:txBody>
      </p:sp>
      <p:sp>
        <p:nvSpPr>
          <p:cNvPr id="54275" name="Rectangle 3"/>
          <p:cNvSpPr>
            <a:spLocks noGrp="1" noChangeArrowheads="1"/>
          </p:cNvSpPr>
          <p:nvPr>
            <p:ph type="body" idx="1"/>
          </p:nvPr>
        </p:nvSpPr>
        <p:spPr/>
        <p:txBody>
          <a:bodyPr/>
          <a:lstStyle/>
          <a:p>
            <a:pPr eaLnBrk="1" hangingPunct="1"/>
            <a:r>
              <a:rPr lang="en-US" dirty="0" smtClean="0"/>
              <a:t>Section 508 purchasing</a:t>
            </a:r>
          </a:p>
          <a:p>
            <a:pPr lvl="1" eaLnBrk="1" hangingPunct="1"/>
            <a:r>
              <a:rPr lang="en-US" dirty="0" smtClean="0"/>
              <a:t>Buy the most accessible product that you can that meets your business and academic needs</a:t>
            </a:r>
          </a:p>
          <a:p>
            <a:pPr lvl="1" eaLnBrk="1" hangingPunct="1"/>
            <a:r>
              <a:rPr lang="en-US" dirty="0" smtClean="0"/>
              <a:t>Compare and contrast models/software etc. and purchase the most accessible one</a:t>
            </a:r>
          </a:p>
          <a:p>
            <a:pPr eaLnBrk="1" hangingPunct="1"/>
            <a:r>
              <a:rPr lang="en-US" dirty="0" smtClean="0"/>
              <a:t>When it’s not accessible, plan for accommodation</a:t>
            </a:r>
          </a:p>
        </p:txBody>
      </p:sp>
    </p:spTree>
    <p:extLst>
      <p:ext uri="{BB962C8B-B14F-4D97-AF65-F5344CB8AC3E}">
        <p14:creationId xmlns:p14="http://schemas.microsoft.com/office/powerpoint/2010/main" val="150335299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89" name="Rectangle 2"/>
          <p:cNvSpPr>
            <a:spLocks noGrp="1" noChangeArrowheads="1"/>
          </p:cNvSpPr>
          <p:nvPr>
            <p:ph type="title"/>
          </p:nvPr>
        </p:nvSpPr>
        <p:spPr/>
        <p:txBody>
          <a:bodyPr/>
          <a:lstStyle/>
          <a:p>
            <a:pPr eaLnBrk="1" hangingPunct="1"/>
            <a:r>
              <a:rPr lang="en-US" dirty="0" smtClean="0"/>
              <a:t>Purchasing Summary</a:t>
            </a:r>
          </a:p>
        </p:txBody>
      </p:sp>
      <p:sp>
        <p:nvSpPr>
          <p:cNvPr id="677890" name="Rectangle 3"/>
          <p:cNvSpPr>
            <a:spLocks noGrp="1" noChangeArrowheads="1"/>
          </p:cNvSpPr>
          <p:nvPr>
            <p:ph type="body" idx="1"/>
          </p:nvPr>
        </p:nvSpPr>
        <p:spPr/>
        <p:txBody>
          <a:bodyPr/>
          <a:lstStyle/>
          <a:p>
            <a:pPr eaLnBrk="1" hangingPunct="1"/>
            <a:r>
              <a:rPr lang="en-US" dirty="0" smtClean="0"/>
              <a:t>Determine functional requirements</a:t>
            </a:r>
          </a:p>
          <a:p>
            <a:pPr eaLnBrk="1" hangingPunct="1"/>
            <a:r>
              <a:rPr lang="en-US" dirty="0" smtClean="0"/>
              <a:t>Determine what products are available</a:t>
            </a:r>
          </a:p>
          <a:p>
            <a:pPr eaLnBrk="1" hangingPunct="1"/>
            <a:r>
              <a:rPr lang="en-US" dirty="0" smtClean="0"/>
              <a:t>Pick the most accessible product</a:t>
            </a:r>
          </a:p>
          <a:p>
            <a:pPr eaLnBrk="1" hangingPunct="1"/>
            <a:r>
              <a:rPr lang="en-US" dirty="0" smtClean="0"/>
              <a:t>Plan to accommodate</a:t>
            </a:r>
          </a:p>
          <a:p>
            <a:pPr eaLnBrk="1" hangingPunct="1"/>
            <a:endParaRPr lang="en-US" dirty="0"/>
          </a:p>
          <a:p>
            <a:pPr eaLnBrk="1" hangingPunct="1"/>
            <a:r>
              <a:rPr lang="en-US" dirty="0" smtClean="0"/>
              <a:t>And remember: do not require what cannot be accommodated</a:t>
            </a:r>
            <a:endParaRPr lang="en-US" dirty="0" smtClean="0"/>
          </a:p>
          <a:p>
            <a:pPr eaLnBrk="1" hangingPunct="1"/>
            <a:endParaRPr lang="en-US" dirty="0" smtClean="0"/>
          </a:p>
          <a:p>
            <a:pPr eaLnBrk="1" hangingPunct="1"/>
            <a:endParaRPr lang="en-US" dirty="0" smtClean="0"/>
          </a:p>
        </p:txBody>
      </p:sp>
      <p:sp>
        <p:nvSpPr>
          <p:cNvPr id="677891" name="Date Placeholder 1"/>
          <p:cNvSpPr>
            <a:spLocks noGrp="1"/>
          </p:cNvSpPr>
          <p:nvPr>
            <p:ph type="dt" sz="quarter" idx="12"/>
          </p:nvPr>
        </p:nvSpPr>
        <p:spPr>
          <a:noFill/>
        </p:spPr>
        <p:txBody>
          <a:bodyPr/>
          <a:lstStyle/>
          <a:p>
            <a:fld id="{F29CB27F-7686-4185-94E0-412522F1197C}" type="datetime1">
              <a:rPr lang="en-US" smtClean="0">
                <a:cs typeface="Arial" charset="0"/>
              </a:rPr>
              <a:pPr/>
              <a:t>7/27/2016</a:t>
            </a:fld>
            <a:endParaRPr lang="en-US" smtClean="0">
              <a:cs typeface="Arial" charset="0"/>
            </a:endParaRPr>
          </a:p>
        </p:txBody>
      </p:sp>
      <p:sp>
        <p:nvSpPr>
          <p:cNvPr id="677892" name="Footer Placeholder 2"/>
          <p:cNvSpPr>
            <a:spLocks noGrp="1"/>
          </p:cNvSpPr>
          <p:nvPr>
            <p:ph type="ftr" sz="quarter" idx="10"/>
          </p:nvPr>
        </p:nvSpPr>
        <p:spPr>
          <a:noFill/>
        </p:spPr>
        <p:txBody>
          <a:bodyPr/>
          <a:lstStyle/>
          <a:p>
            <a:r>
              <a:rPr lang="en-US"/>
              <a:t>www.htctu.net</a:t>
            </a:r>
          </a:p>
        </p:txBody>
      </p:sp>
      <p:sp>
        <p:nvSpPr>
          <p:cNvPr id="677893" name="Slide Number Placeholder 3"/>
          <p:cNvSpPr>
            <a:spLocks noGrp="1"/>
          </p:cNvSpPr>
          <p:nvPr>
            <p:ph type="sldNum" sz="quarter" idx="11"/>
          </p:nvPr>
        </p:nvSpPr>
        <p:spPr>
          <a:noFill/>
        </p:spPr>
        <p:txBody>
          <a:bodyPr/>
          <a:lstStyle/>
          <a:p>
            <a:fld id="{BF7EEE3B-0875-480A-BDC4-36C3E5F9B12D}" type="slidenum">
              <a:rPr lang="en-US" smtClean="0">
                <a:cs typeface="Arial" charset="0"/>
              </a:rPr>
              <a:pPr/>
              <a:t>59</a:t>
            </a:fld>
            <a:endParaRPr lang="en-US" smtClean="0">
              <a:cs typeface="Arial" charset="0"/>
            </a:endParaRPr>
          </a:p>
        </p:txBody>
      </p:sp>
    </p:spTree>
    <p:extLst>
      <p:ext uri="{BB962C8B-B14F-4D97-AF65-F5344CB8AC3E}">
        <p14:creationId xmlns:p14="http://schemas.microsoft.com/office/powerpoint/2010/main" val="350928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Unfunded Mandate?</a:t>
            </a:r>
            <a:endParaRPr lang="en-US" dirty="0"/>
          </a:p>
        </p:txBody>
      </p:sp>
      <p:sp>
        <p:nvSpPr>
          <p:cNvPr id="8" name="Content Placeholder 7"/>
          <p:cNvSpPr>
            <a:spLocks noGrp="1"/>
          </p:cNvSpPr>
          <p:nvPr>
            <p:ph idx="1"/>
          </p:nvPr>
        </p:nvSpPr>
        <p:spPr/>
        <p:txBody>
          <a:bodyPr/>
          <a:lstStyle/>
          <a:p>
            <a:r>
              <a:rPr lang="en-US" dirty="0" smtClean="0"/>
              <a:t>Not really</a:t>
            </a:r>
          </a:p>
          <a:p>
            <a:r>
              <a:rPr lang="en-US" dirty="0" smtClean="0"/>
              <a:t>Accessibility is part of our contractual obligation</a:t>
            </a:r>
          </a:p>
          <a:p>
            <a:endParaRPr lang="en-US" dirty="0"/>
          </a:p>
          <a:p>
            <a:r>
              <a:rPr lang="en-US" dirty="0" smtClean="0"/>
              <a:t>AND historically, civil rights has never been specifically funded</a:t>
            </a:r>
          </a:p>
          <a:p>
            <a:pPr lvl="1"/>
            <a:r>
              <a:rPr lang="en-US" dirty="0" smtClean="0"/>
              <a:t>We don’t get paid extra NOT to discriminate!</a:t>
            </a:r>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6</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7/28/2016</a:t>
            </a:fld>
            <a:endParaRPr lang="en-US"/>
          </a:p>
        </p:txBody>
      </p:sp>
    </p:spTree>
    <p:extLst>
      <p:ext uri="{BB962C8B-B14F-4D97-AF65-F5344CB8AC3E}">
        <p14:creationId xmlns:p14="http://schemas.microsoft.com/office/powerpoint/2010/main" val="38752328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The Second Part of the Standards: Creation</a:t>
            </a:r>
            <a:endParaRPr lang="en-US" dirty="0"/>
          </a:p>
        </p:txBody>
      </p:sp>
      <p:sp>
        <p:nvSpPr>
          <p:cNvPr id="8" name="Subtitle 7"/>
          <p:cNvSpPr>
            <a:spLocks noGrp="1"/>
          </p:cNvSpPr>
          <p:nvPr>
            <p:ph type="subTitle" idx="1"/>
          </p:nvPr>
        </p:nvSpPr>
        <p:spPr/>
        <p:txBody>
          <a:bodyPr/>
          <a:lstStyle/>
          <a:p>
            <a:r>
              <a:rPr lang="en-US" dirty="0" smtClean="0"/>
              <a:t>In the beginning was the Web…</a:t>
            </a:r>
            <a:endParaRPr lang="en-US" dirty="0"/>
          </a:p>
        </p:txBody>
      </p:sp>
      <p:sp>
        <p:nvSpPr>
          <p:cNvPr id="6" name="Date Placeholder 5"/>
          <p:cNvSpPr>
            <a:spLocks noGrp="1"/>
          </p:cNvSpPr>
          <p:nvPr>
            <p:ph type="dt" sz="half" idx="10"/>
          </p:nvPr>
        </p:nvSpPr>
        <p:spPr/>
        <p:txBody>
          <a:bodyPr/>
          <a:lstStyle/>
          <a:p>
            <a:pPr>
              <a:defRPr/>
            </a:pPr>
            <a:fld id="{478C3DB0-2E63-4CBC-84FB-BCE3A0CADF4A}" type="datetime1">
              <a:rPr lang="en-US" smtClean="0"/>
              <a:pPr>
                <a:defRPr/>
              </a:pPr>
              <a:t>7/27/2016</a:t>
            </a:fld>
            <a:endParaRPr lang="en-US"/>
          </a:p>
        </p:txBody>
      </p:sp>
      <p:sp>
        <p:nvSpPr>
          <p:cNvPr id="4" name="Footer Placeholder 3"/>
          <p:cNvSpPr>
            <a:spLocks noGrp="1"/>
          </p:cNvSpPr>
          <p:nvPr>
            <p:ph type="ftr" sz="quarter" idx="11"/>
          </p:nvPr>
        </p:nvSpPr>
        <p:spPr/>
        <p:txBody>
          <a:bodyPr/>
          <a:lstStyle/>
          <a:p>
            <a:r>
              <a:rPr lang="en-US" smtClean="0"/>
              <a:t>www.htctu.net</a:t>
            </a:r>
            <a:endParaRPr lang="en-US"/>
          </a:p>
        </p:txBody>
      </p:sp>
      <p:sp>
        <p:nvSpPr>
          <p:cNvPr id="5" name="Slide Number Placeholder 4"/>
          <p:cNvSpPr>
            <a:spLocks noGrp="1"/>
          </p:cNvSpPr>
          <p:nvPr>
            <p:ph type="sldNum" sz="quarter" idx="12"/>
          </p:nvPr>
        </p:nvSpPr>
        <p:spPr/>
        <p:txBody>
          <a:bodyPr/>
          <a:lstStyle/>
          <a:p>
            <a:pPr>
              <a:defRPr/>
            </a:pPr>
            <a:fld id="{A20832ED-0A86-491B-96BD-7B4ECD21F7BE}" type="slidenum">
              <a:rPr lang="en-US" smtClean="0"/>
              <a:pPr>
                <a:defRPr/>
              </a:pPr>
              <a:t>60</a:t>
            </a:fld>
            <a:endParaRPr lang="en-US"/>
          </a:p>
        </p:txBody>
      </p:sp>
    </p:spTree>
    <p:extLst>
      <p:ext uri="{BB962C8B-B14F-4D97-AF65-F5344CB8AC3E}">
        <p14:creationId xmlns:p14="http://schemas.microsoft.com/office/powerpoint/2010/main" val="140195907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End-to-End Access</a:t>
            </a:r>
            <a:endParaRPr lang="en-US" dirty="0"/>
          </a:p>
        </p:txBody>
      </p:sp>
      <p:sp>
        <p:nvSpPr>
          <p:cNvPr id="3" name="Content Placeholder 2"/>
          <p:cNvSpPr>
            <a:spLocks noGrp="1"/>
          </p:cNvSpPr>
          <p:nvPr>
            <p:ph idx="1"/>
          </p:nvPr>
        </p:nvSpPr>
        <p:spPr/>
        <p:txBody>
          <a:bodyPr/>
          <a:lstStyle/>
          <a:p>
            <a:r>
              <a:rPr lang="en-US" dirty="0" smtClean="0"/>
              <a:t>It’s like a chain—all links must be strong!</a:t>
            </a:r>
          </a:p>
          <a:p>
            <a:r>
              <a:rPr lang="en-US" dirty="0" smtClean="0"/>
              <a:t>All the parts must be accessible</a:t>
            </a:r>
          </a:p>
          <a:p>
            <a:pPr lvl="1"/>
            <a:r>
              <a:rPr lang="en-US" dirty="0" smtClean="0"/>
              <a:t>The hardware</a:t>
            </a:r>
          </a:p>
          <a:p>
            <a:pPr lvl="1"/>
            <a:r>
              <a:rPr lang="en-US" dirty="0" smtClean="0"/>
              <a:t>The software (LMS, learning software, app)</a:t>
            </a:r>
          </a:p>
          <a:p>
            <a:pPr lvl="1"/>
            <a:r>
              <a:rPr lang="en-US" dirty="0" smtClean="0"/>
              <a:t>Everything loaded into the LMS</a:t>
            </a:r>
            <a:endParaRPr lang="en-US" dirty="0"/>
          </a:p>
          <a:p>
            <a:r>
              <a:rPr lang="en-US" dirty="0" smtClean="0"/>
              <a:t>If any of these is inaccessible, the user will be locked out of the online course.</a:t>
            </a:r>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61</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137656466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5" name="Rectangle 2"/>
          <p:cNvSpPr>
            <a:spLocks noGrp="1" noChangeArrowheads="1"/>
          </p:cNvSpPr>
          <p:nvPr>
            <p:ph type="title"/>
          </p:nvPr>
        </p:nvSpPr>
        <p:spPr/>
        <p:txBody>
          <a:bodyPr/>
          <a:lstStyle/>
          <a:p>
            <a:r>
              <a:rPr lang="en-US" dirty="0" smtClean="0"/>
              <a:t>Content vs. Container</a:t>
            </a:r>
          </a:p>
        </p:txBody>
      </p:sp>
      <p:sp>
        <p:nvSpPr>
          <p:cNvPr id="584706" name="Rectangle 3"/>
          <p:cNvSpPr>
            <a:spLocks noGrp="1" noChangeArrowheads="1"/>
          </p:cNvSpPr>
          <p:nvPr>
            <p:ph idx="1"/>
          </p:nvPr>
        </p:nvSpPr>
        <p:spPr/>
        <p:txBody>
          <a:bodyPr/>
          <a:lstStyle/>
          <a:p>
            <a:r>
              <a:rPr lang="en-US" dirty="0" smtClean="0"/>
              <a:t>Academic freedom is about the content.</a:t>
            </a:r>
          </a:p>
          <a:p>
            <a:r>
              <a:rPr lang="en-US" dirty="0" smtClean="0"/>
              <a:t>Section 508 is about the container.</a:t>
            </a:r>
          </a:p>
          <a:p>
            <a:endParaRPr lang="en-US" dirty="0" smtClean="0"/>
          </a:p>
          <a:p>
            <a:r>
              <a:rPr lang="en-US" dirty="0" smtClean="0"/>
              <a:t>Conforming to Section 508 simply allows equal access to the content.</a:t>
            </a:r>
          </a:p>
        </p:txBody>
      </p:sp>
      <p:sp>
        <p:nvSpPr>
          <p:cNvPr id="584707"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584708"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584709"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CD415DB1-A6CB-4187-9828-A1E1D616FC67}" type="slidenum">
              <a:rPr lang="en-US" sz="1200">
                <a:solidFill>
                  <a:schemeClr val="tx2"/>
                </a:solidFill>
              </a:rPr>
              <a:pPr algn="r"/>
              <a:t>62</a:t>
            </a:fld>
            <a:endParaRPr lang="en-US" sz="1200">
              <a:solidFill>
                <a:schemeClr val="tx2"/>
              </a:solidFill>
            </a:endParaRPr>
          </a:p>
        </p:txBody>
      </p:sp>
    </p:spTree>
    <p:extLst>
      <p:ext uri="{BB962C8B-B14F-4D97-AF65-F5344CB8AC3E}">
        <p14:creationId xmlns:p14="http://schemas.microsoft.com/office/powerpoint/2010/main" val="148932381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89" name="Rectangle 2"/>
          <p:cNvSpPr>
            <a:spLocks noGrp="1" noChangeArrowheads="1"/>
          </p:cNvSpPr>
          <p:nvPr>
            <p:ph type="title" idx="4294967295"/>
          </p:nvPr>
        </p:nvSpPr>
        <p:spPr/>
        <p:txBody>
          <a:bodyPr/>
          <a:lstStyle/>
          <a:p>
            <a:pPr eaLnBrk="1" hangingPunct="1"/>
            <a:r>
              <a:rPr lang="en-US" smtClean="0"/>
              <a:t>Instructional Materials Online</a:t>
            </a:r>
          </a:p>
        </p:txBody>
      </p:sp>
      <p:sp>
        <p:nvSpPr>
          <p:cNvPr id="601090" name="Rectangle 3"/>
          <p:cNvSpPr>
            <a:spLocks noGrp="1" noChangeArrowheads="1"/>
          </p:cNvSpPr>
          <p:nvPr>
            <p:ph type="body" idx="4294967295"/>
          </p:nvPr>
        </p:nvSpPr>
        <p:spPr>
          <a:xfrm>
            <a:off x="1524000" y="1981200"/>
            <a:ext cx="7162800" cy="4038600"/>
          </a:xfrm>
        </p:spPr>
        <p:txBody>
          <a:bodyPr/>
          <a:lstStyle/>
          <a:p>
            <a:r>
              <a:rPr lang="en-US" dirty="0" smtClean="0"/>
              <a:t>Build in accessibility before putting the material online!</a:t>
            </a:r>
          </a:p>
          <a:p>
            <a:r>
              <a:rPr lang="en-US" dirty="0" smtClean="0"/>
              <a:t>All online instructional materials</a:t>
            </a:r>
            <a:br>
              <a:rPr lang="en-US" dirty="0" smtClean="0"/>
            </a:br>
            <a:r>
              <a:rPr lang="en-US" dirty="0" smtClean="0"/>
              <a:t>need to be accessible</a:t>
            </a:r>
          </a:p>
          <a:p>
            <a:pPr lvl="1"/>
            <a:r>
              <a:rPr lang="en-US" dirty="0" smtClean="0"/>
              <a:t>PDFs</a:t>
            </a:r>
          </a:p>
          <a:p>
            <a:pPr lvl="1"/>
            <a:r>
              <a:rPr lang="en-US" dirty="0" smtClean="0"/>
              <a:t>PowerPoint presentations</a:t>
            </a:r>
          </a:p>
          <a:p>
            <a:pPr lvl="1"/>
            <a:r>
              <a:rPr lang="en-US" dirty="0" smtClean="0"/>
              <a:t>Podcasts</a:t>
            </a:r>
          </a:p>
          <a:p>
            <a:pPr lvl="1"/>
            <a:r>
              <a:rPr lang="en-US" dirty="0" smtClean="0"/>
              <a:t>Videos</a:t>
            </a:r>
          </a:p>
          <a:p>
            <a:pPr lvl="1"/>
            <a:r>
              <a:rPr lang="en-US" dirty="0" smtClean="0"/>
              <a:t>Software</a:t>
            </a:r>
          </a:p>
          <a:p>
            <a:pPr eaLnBrk="1" hangingPunct="1">
              <a:lnSpc>
                <a:spcPct val="80000"/>
              </a:lnSpc>
            </a:pPr>
            <a:endParaRPr lang="en-US" sz="2200" dirty="0" smtClean="0"/>
          </a:p>
        </p:txBody>
      </p:sp>
      <p:sp>
        <p:nvSpPr>
          <p:cNvPr id="601091"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601092"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601093"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23AAA1CD-0A29-4AE0-9625-A93179F46A6F}" type="slidenum">
              <a:rPr lang="en-US" sz="1200">
                <a:solidFill>
                  <a:schemeClr val="tx2"/>
                </a:solidFill>
              </a:rPr>
              <a:pPr algn="r"/>
              <a:t>63</a:t>
            </a:fld>
            <a:endParaRPr lang="en-US" sz="1200">
              <a:solidFill>
                <a:schemeClr val="tx2"/>
              </a:solidFill>
            </a:endParaRPr>
          </a:p>
        </p:txBody>
      </p:sp>
    </p:spTree>
    <p:extLst>
      <p:ext uri="{BB962C8B-B14F-4D97-AF65-F5344CB8AC3E}">
        <p14:creationId xmlns:p14="http://schemas.microsoft.com/office/powerpoint/2010/main" val="153538674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Needs to be Accessible?</a:t>
            </a:r>
            <a:endParaRPr lang="en-US" dirty="0"/>
          </a:p>
        </p:txBody>
      </p:sp>
      <p:sp>
        <p:nvSpPr>
          <p:cNvPr id="8" name="Content Placeholder 7"/>
          <p:cNvSpPr>
            <a:spLocks noGrp="1"/>
          </p:cNvSpPr>
          <p:nvPr>
            <p:ph idx="1"/>
          </p:nvPr>
        </p:nvSpPr>
        <p:spPr/>
        <p:txBody>
          <a:bodyPr/>
          <a:lstStyle/>
          <a:p>
            <a:r>
              <a:rPr lang="en-US" dirty="0" smtClean="0"/>
              <a:t>Online documents</a:t>
            </a:r>
          </a:p>
          <a:p>
            <a:pPr lvl="1"/>
            <a:r>
              <a:rPr lang="en-US" dirty="0" smtClean="0"/>
              <a:t>Must be text (not scans) and have structure (headings, etc.)</a:t>
            </a:r>
          </a:p>
          <a:p>
            <a:r>
              <a:rPr lang="en-US" dirty="0" smtClean="0"/>
              <a:t>Graphics</a:t>
            </a:r>
          </a:p>
          <a:p>
            <a:pPr lvl="1"/>
            <a:r>
              <a:rPr lang="en-US" dirty="0" smtClean="0"/>
              <a:t>Add “alt text”—</a:t>
            </a:r>
            <a:r>
              <a:rPr lang="en-US" b="1" dirty="0" smtClean="0"/>
              <a:t>brief</a:t>
            </a:r>
            <a:r>
              <a:rPr lang="en-US" dirty="0" smtClean="0"/>
              <a:t> description</a:t>
            </a:r>
          </a:p>
          <a:p>
            <a:r>
              <a:rPr lang="en-US" dirty="0" smtClean="0"/>
              <a:t>Videos and multimedia</a:t>
            </a:r>
          </a:p>
          <a:p>
            <a:pPr lvl="1"/>
            <a:r>
              <a:rPr lang="en-US" dirty="0" smtClean="0"/>
              <a:t>Captioned</a:t>
            </a:r>
          </a:p>
          <a:p>
            <a:pPr lvl="1"/>
            <a:r>
              <a:rPr lang="en-US" dirty="0" smtClean="0"/>
              <a:t>Back-up plan for audio description</a:t>
            </a:r>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F431452D-70A5-436B-B915-D340866D78C1}" type="slidenum">
              <a:rPr lang="en-US" smtClean="0"/>
              <a:pPr>
                <a:defRPr/>
              </a:pPr>
              <a:t>64</a:t>
            </a:fld>
            <a:endParaRPr lang="en-US"/>
          </a:p>
        </p:txBody>
      </p:sp>
      <p:sp>
        <p:nvSpPr>
          <p:cNvPr id="6" name="Date Placeholder 5"/>
          <p:cNvSpPr>
            <a:spLocks noGrp="1"/>
          </p:cNvSpPr>
          <p:nvPr>
            <p:ph type="dt" sz="half" idx="12"/>
          </p:nvPr>
        </p:nvSpPr>
        <p:spPr/>
        <p:txBody>
          <a:bodyPr/>
          <a:lstStyle/>
          <a:p>
            <a:pPr>
              <a:defRPr/>
            </a:pPr>
            <a:fld id="{2C893359-E6DF-45D8-A8EC-CADC9CB4AE34}" type="datetime1">
              <a:rPr lang="en-US" smtClean="0"/>
              <a:pPr>
                <a:defRPr/>
              </a:pPr>
              <a:t>7/27/2016</a:t>
            </a:fld>
            <a:endParaRPr lang="en-US"/>
          </a:p>
        </p:txBody>
      </p:sp>
    </p:spTree>
    <p:extLst>
      <p:ext uri="{BB962C8B-B14F-4D97-AF65-F5344CB8AC3E}">
        <p14:creationId xmlns:p14="http://schemas.microsoft.com/office/powerpoint/2010/main" val="214856500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Software?</a:t>
            </a:r>
            <a:endParaRPr lang="en-US" dirty="0"/>
          </a:p>
        </p:txBody>
      </p:sp>
      <p:sp>
        <p:nvSpPr>
          <p:cNvPr id="3" name="Content Placeholder 2"/>
          <p:cNvSpPr>
            <a:spLocks noGrp="1"/>
          </p:cNvSpPr>
          <p:nvPr>
            <p:ph idx="1"/>
          </p:nvPr>
        </p:nvSpPr>
        <p:spPr/>
        <p:txBody>
          <a:bodyPr/>
          <a:lstStyle/>
          <a:p>
            <a:r>
              <a:rPr lang="en-US" dirty="0"/>
              <a:t>Learning </a:t>
            </a:r>
            <a:r>
              <a:rPr lang="en-US" dirty="0" smtClean="0"/>
              <a:t>software/apps</a:t>
            </a:r>
          </a:p>
          <a:p>
            <a:pPr lvl="1"/>
            <a:r>
              <a:rPr lang="en-US" dirty="0" smtClean="0"/>
              <a:t>Either has built-in accessibility or works with assistive technology</a:t>
            </a:r>
            <a:endParaRPr lang="en-US" dirty="0"/>
          </a:p>
          <a:p>
            <a:r>
              <a:rPr lang="en-US" dirty="0"/>
              <a:t>Learning </a:t>
            </a:r>
            <a:r>
              <a:rPr lang="en-US" dirty="0" smtClean="0"/>
              <a:t>objects</a:t>
            </a:r>
          </a:p>
          <a:p>
            <a:pPr lvl="1"/>
            <a:r>
              <a:rPr lang="en-US" dirty="0" smtClean="0"/>
              <a:t>Either accessible from the vendor or can be made accessible</a:t>
            </a:r>
            <a:endParaRPr lang="en-US" dirty="0"/>
          </a:p>
          <a:p>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65</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21439676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if it’s not accessible?!?</a:t>
            </a:r>
            <a:endParaRPr lang="en-US" dirty="0"/>
          </a:p>
        </p:txBody>
      </p:sp>
      <p:sp>
        <p:nvSpPr>
          <p:cNvPr id="3" name="Content Placeholder 2"/>
          <p:cNvSpPr>
            <a:spLocks noGrp="1"/>
          </p:cNvSpPr>
          <p:nvPr>
            <p:ph idx="1"/>
          </p:nvPr>
        </p:nvSpPr>
        <p:spPr/>
        <p:txBody>
          <a:bodyPr/>
          <a:lstStyle/>
          <a:p>
            <a:r>
              <a:rPr lang="en-US" dirty="0" smtClean="0"/>
              <a:t>Work with DSPS to determine if an </a:t>
            </a:r>
            <a:r>
              <a:rPr lang="en-US" b="1" dirty="0" smtClean="0"/>
              <a:t>equally effective </a:t>
            </a:r>
            <a:r>
              <a:rPr lang="en-US" dirty="0" smtClean="0"/>
              <a:t>alternative exists</a:t>
            </a:r>
          </a:p>
          <a:p>
            <a:endParaRPr lang="en-US" dirty="0"/>
          </a:p>
          <a:p>
            <a:r>
              <a:rPr lang="en-US" dirty="0" smtClean="0"/>
              <a:t>If an equally effective alternative does not exist, you </a:t>
            </a:r>
            <a:r>
              <a:rPr lang="en-US" b="1" dirty="0" smtClean="0"/>
              <a:t>cannot require </a:t>
            </a:r>
            <a:r>
              <a:rPr lang="en-US" dirty="0" smtClean="0"/>
              <a:t>the material / software / learning object, etc.</a:t>
            </a:r>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66</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321718939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Accessible?</a:t>
            </a:r>
            <a:endParaRPr lang="en-US" dirty="0"/>
          </a:p>
        </p:txBody>
      </p:sp>
      <p:sp>
        <p:nvSpPr>
          <p:cNvPr id="3" name="Content Placeholder 2"/>
          <p:cNvSpPr>
            <a:spLocks noGrp="1"/>
          </p:cNvSpPr>
          <p:nvPr>
            <p:ph idx="1"/>
          </p:nvPr>
        </p:nvSpPr>
        <p:spPr/>
        <p:txBody>
          <a:bodyPr/>
          <a:lstStyle/>
          <a:p>
            <a:r>
              <a:rPr lang="en-US" dirty="0" smtClean="0"/>
              <a:t>What does it mean to be accessible?</a:t>
            </a:r>
          </a:p>
          <a:p>
            <a:endParaRPr lang="en-US" dirty="0" smtClean="0"/>
          </a:p>
          <a:p>
            <a:r>
              <a:rPr lang="en-US" dirty="0"/>
              <a:t>Web Content Accessibility Guidelines (WCAG) </a:t>
            </a:r>
            <a:r>
              <a:rPr lang="en-US" dirty="0" smtClean="0"/>
              <a:t>2.0 from the W3C (World Wide Web Consortium)</a:t>
            </a:r>
          </a:p>
          <a:p>
            <a:pPr lvl="1"/>
            <a:r>
              <a:rPr lang="en-US" smtClean="0"/>
              <a:t>WCAG 2.0 Level AA</a:t>
            </a:r>
            <a:endParaRPr lang="en-US" dirty="0" smtClean="0"/>
          </a:p>
          <a:p>
            <a:pPr lvl="1"/>
            <a:r>
              <a:rPr lang="en-US" dirty="0"/>
              <a:t>http://www.w3.org/TR/WCAG20/</a:t>
            </a:r>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67</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375247648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How Do We Do It?</a:t>
            </a:r>
            <a:endParaRPr lang="en-US" dirty="0"/>
          </a:p>
        </p:txBody>
      </p:sp>
      <p:sp>
        <p:nvSpPr>
          <p:cNvPr id="8" name="Text Placeholder 7"/>
          <p:cNvSpPr>
            <a:spLocks noGrp="1"/>
          </p:cNvSpPr>
          <p:nvPr>
            <p:ph type="body" idx="1"/>
          </p:nvPr>
        </p:nvSpPr>
        <p:spPr/>
        <p:txBody>
          <a:bodyPr/>
          <a:lstStyle/>
          <a:p>
            <a:r>
              <a:rPr lang="en-US" dirty="0" smtClean="0"/>
              <a:t>Think Accessible!</a:t>
            </a:r>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68</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254352338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Think Access First!</a:t>
            </a:r>
            <a:endParaRPr lang="en-US" dirty="0"/>
          </a:p>
        </p:txBody>
      </p:sp>
      <p:sp>
        <p:nvSpPr>
          <p:cNvPr id="8" name="Content Placeholder 7"/>
          <p:cNvSpPr>
            <a:spLocks noGrp="1"/>
          </p:cNvSpPr>
          <p:nvPr>
            <p:ph idx="1"/>
          </p:nvPr>
        </p:nvSpPr>
        <p:spPr/>
        <p:txBody>
          <a:bodyPr/>
          <a:lstStyle/>
          <a:p>
            <a:r>
              <a:rPr lang="en-US" dirty="0" smtClean="0"/>
              <a:t>Design to the standards</a:t>
            </a:r>
          </a:p>
          <a:p>
            <a:endParaRPr lang="en-US" dirty="0"/>
          </a:p>
          <a:p>
            <a:r>
              <a:rPr lang="en-US" dirty="0" smtClean="0"/>
              <a:t>Remember POUR</a:t>
            </a:r>
          </a:p>
          <a:p>
            <a:pPr lvl="1"/>
            <a:r>
              <a:rPr lang="en-US" dirty="0" smtClean="0"/>
              <a:t>Perceivable</a:t>
            </a:r>
          </a:p>
          <a:p>
            <a:pPr lvl="1"/>
            <a:r>
              <a:rPr lang="en-US" dirty="0" smtClean="0"/>
              <a:t>Operable</a:t>
            </a:r>
          </a:p>
          <a:p>
            <a:pPr lvl="1"/>
            <a:r>
              <a:rPr lang="en-US" dirty="0" smtClean="0"/>
              <a:t>Usable</a:t>
            </a:r>
          </a:p>
          <a:p>
            <a:pPr lvl="1"/>
            <a:r>
              <a:rPr lang="en-US" dirty="0" smtClean="0"/>
              <a:t>Robust</a:t>
            </a:r>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F431452D-70A5-436B-B915-D340866D78C1}" type="slidenum">
              <a:rPr lang="en-US" smtClean="0"/>
              <a:pPr>
                <a:defRPr/>
              </a:pPr>
              <a:t>69</a:t>
            </a:fld>
            <a:endParaRPr lang="en-US"/>
          </a:p>
        </p:txBody>
      </p:sp>
      <p:sp>
        <p:nvSpPr>
          <p:cNvPr id="6" name="Date Placeholder 5"/>
          <p:cNvSpPr>
            <a:spLocks noGrp="1"/>
          </p:cNvSpPr>
          <p:nvPr>
            <p:ph type="dt" sz="half" idx="12"/>
          </p:nvPr>
        </p:nvSpPr>
        <p:spPr/>
        <p:txBody>
          <a:bodyPr/>
          <a:lstStyle/>
          <a:p>
            <a:pPr>
              <a:defRPr/>
            </a:pPr>
            <a:fld id="{2C893359-E6DF-45D8-A8EC-CADC9CB4AE34}" type="datetime1">
              <a:rPr lang="en-US" smtClean="0"/>
              <a:pPr>
                <a:defRPr/>
              </a:pPr>
              <a:t>7/27/2016</a:t>
            </a:fld>
            <a:endParaRPr lang="en-US"/>
          </a:p>
        </p:txBody>
      </p:sp>
    </p:spTree>
    <p:extLst>
      <p:ext uri="{BB962C8B-B14F-4D97-AF65-F5344CB8AC3E}">
        <p14:creationId xmlns:p14="http://schemas.microsoft.com/office/powerpoint/2010/main" val="1216866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2895600" y="1524000"/>
            <a:ext cx="5791200" cy="1295400"/>
          </a:xfrm>
        </p:spPr>
        <p:txBody>
          <a:bodyPr/>
          <a:lstStyle/>
          <a:p>
            <a:pPr eaLnBrk="1" hangingPunct="1"/>
            <a:r>
              <a:rPr lang="en-US" altLang="en-US" dirty="0" smtClean="0"/>
              <a:t>Emerging Technology and the Issue of Access</a:t>
            </a:r>
          </a:p>
        </p:txBody>
      </p:sp>
      <p:sp>
        <p:nvSpPr>
          <p:cNvPr id="4099" name="Rectangle 3"/>
          <p:cNvSpPr>
            <a:spLocks noGrp="1" noChangeArrowheads="1"/>
          </p:cNvSpPr>
          <p:nvPr>
            <p:ph type="body" idx="4294967295"/>
          </p:nvPr>
        </p:nvSpPr>
        <p:spPr>
          <a:xfrm>
            <a:off x="2895600" y="4876800"/>
            <a:ext cx="5791200" cy="1219200"/>
          </a:xfrm>
        </p:spPr>
        <p:txBody>
          <a:bodyPr/>
          <a:lstStyle/>
          <a:p>
            <a:pPr eaLnBrk="1" hangingPunct="1">
              <a:buFont typeface="Wingdings" pitchFamily="2" charset="2"/>
              <a:buNone/>
            </a:pPr>
            <a:r>
              <a:rPr lang="en-US" altLang="en-US" dirty="0" smtClean="0"/>
              <a:t>The Office for Civil Rights Is Not Pleased…</a:t>
            </a:r>
          </a:p>
        </p:txBody>
      </p:sp>
    </p:spTree>
    <p:extLst>
      <p:ext uri="{BB962C8B-B14F-4D97-AF65-F5344CB8AC3E}">
        <p14:creationId xmlns:p14="http://schemas.microsoft.com/office/powerpoint/2010/main" val="301023795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Nuts and Bolts of Access</a:t>
            </a:r>
            <a:endParaRPr lang="en-US" dirty="0"/>
          </a:p>
        </p:txBody>
      </p:sp>
      <p:sp>
        <p:nvSpPr>
          <p:cNvPr id="8" name="Content Placeholder 7"/>
          <p:cNvSpPr>
            <a:spLocks noGrp="1"/>
          </p:cNvSpPr>
          <p:nvPr>
            <p:ph idx="1"/>
          </p:nvPr>
        </p:nvSpPr>
        <p:spPr/>
        <p:txBody>
          <a:bodyPr/>
          <a:lstStyle/>
          <a:p>
            <a:r>
              <a:rPr lang="en-US" dirty="0" smtClean="0"/>
              <a:t>Graphics</a:t>
            </a:r>
          </a:p>
          <a:p>
            <a:pPr lvl="1"/>
            <a:r>
              <a:rPr lang="en-US" dirty="0" smtClean="0"/>
              <a:t>Alternate text description</a:t>
            </a:r>
          </a:p>
          <a:p>
            <a:r>
              <a:rPr lang="en-US" dirty="0" smtClean="0"/>
              <a:t>Documents</a:t>
            </a:r>
          </a:p>
          <a:p>
            <a:pPr lvl="1"/>
            <a:r>
              <a:rPr lang="en-US" dirty="0" smtClean="0"/>
              <a:t>Word</a:t>
            </a:r>
          </a:p>
          <a:p>
            <a:pPr lvl="1"/>
            <a:r>
              <a:rPr lang="en-US" dirty="0" smtClean="0"/>
              <a:t>PowerPoint</a:t>
            </a:r>
          </a:p>
          <a:p>
            <a:pPr lvl="1"/>
            <a:r>
              <a:rPr lang="en-US" dirty="0" smtClean="0"/>
              <a:t>PDF</a:t>
            </a:r>
          </a:p>
          <a:p>
            <a:r>
              <a:rPr lang="en-US" dirty="0" smtClean="0"/>
              <a:t>Videos</a:t>
            </a:r>
          </a:p>
          <a:p>
            <a:r>
              <a:rPr lang="en-US" dirty="0" smtClean="0"/>
              <a:t>Learning objects/learning software</a:t>
            </a:r>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F431452D-70A5-436B-B915-D340866D78C1}" type="slidenum">
              <a:rPr lang="en-US" smtClean="0"/>
              <a:pPr>
                <a:defRPr/>
              </a:pPr>
              <a:t>70</a:t>
            </a:fld>
            <a:endParaRPr lang="en-US"/>
          </a:p>
        </p:txBody>
      </p:sp>
      <p:sp>
        <p:nvSpPr>
          <p:cNvPr id="6" name="Date Placeholder 5"/>
          <p:cNvSpPr>
            <a:spLocks noGrp="1"/>
          </p:cNvSpPr>
          <p:nvPr>
            <p:ph type="dt" sz="half" idx="12"/>
          </p:nvPr>
        </p:nvSpPr>
        <p:spPr/>
        <p:txBody>
          <a:bodyPr/>
          <a:lstStyle/>
          <a:p>
            <a:pPr>
              <a:defRPr/>
            </a:pPr>
            <a:fld id="{2C893359-E6DF-45D8-A8EC-CADC9CB4AE34}" type="datetime1">
              <a:rPr lang="en-US" smtClean="0"/>
              <a:pPr>
                <a:defRPr/>
              </a:pPr>
              <a:t>7/27/2016</a:t>
            </a:fld>
            <a:endParaRPr lang="en-US"/>
          </a:p>
        </p:txBody>
      </p:sp>
    </p:spTree>
    <p:extLst>
      <p:ext uri="{BB962C8B-B14F-4D97-AF65-F5344CB8AC3E}">
        <p14:creationId xmlns:p14="http://schemas.microsoft.com/office/powerpoint/2010/main" val="8063271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Resources</a:t>
            </a:r>
            <a:endParaRPr lang="en-US" dirty="0"/>
          </a:p>
        </p:txBody>
      </p:sp>
      <p:sp>
        <p:nvSpPr>
          <p:cNvPr id="3" name="Content Placeholder 2"/>
          <p:cNvSpPr>
            <a:spLocks noGrp="1"/>
          </p:cNvSpPr>
          <p:nvPr>
            <p:ph idx="1"/>
          </p:nvPr>
        </p:nvSpPr>
        <p:spPr/>
        <p:txBody>
          <a:bodyPr/>
          <a:lstStyle/>
          <a:p>
            <a:r>
              <a:rPr lang="en-US" dirty="0" err="1" smtClean="0"/>
              <a:t>WebAIM</a:t>
            </a:r>
            <a:endParaRPr lang="en-US" dirty="0" smtClean="0"/>
          </a:p>
          <a:p>
            <a:pPr lvl="1"/>
            <a:r>
              <a:rPr lang="en-US" dirty="0" smtClean="0"/>
              <a:t>www.webaim.org</a:t>
            </a:r>
          </a:p>
          <a:p>
            <a:pPr lvl="1"/>
            <a:endParaRPr lang="en-US" dirty="0"/>
          </a:p>
          <a:p>
            <a:r>
              <a:rPr lang="en-US" dirty="0" smtClean="0"/>
              <a:t>WAI</a:t>
            </a:r>
          </a:p>
          <a:p>
            <a:pPr lvl="1"/>
            <a:r>
              <a:rPr lang="en-US" dirty="0" smtClean="0"/>
              <a:t>Web Accessibility Initiative from the W3C</a:t>
            </a:r>
          </a:p>
          <a:p>
            <a:pPr lvl="1"/>
            <a:r>
              <a:rPr lang="en-US" dirty="0"/>
              <a:t>http://www.w3.org/WAI</a:t>
            </a:r>
            <a:r>
              <a:rPr lang="en-US" dirty="0" smtClean="0"/>
              <a:t>/ </a:t>
            </a:r>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71</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224246254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Accessible Documents</a:t>
            </a:r>
            <a:endParaRPr lang="en-US" dirty="0"/>
          </a:p>
        </p:txBody>
      </p:sp>
      <p:sp>
        <p:nvSpPr>
          <p:cNvPr id="8" name="Text Placeholder 7"/>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72</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260555818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Accessible Mean?</a:t>
            </a:r>
            <a:endParaRPr lang="en-US" dirty="0"/>
          </a:p>
        </p:txBody>
      </p:sp>
      <p:sp>
        <p:nvSpPr>
          <p:cNvPr id="3" name="Content Placeholder 2"/>
          <p:cNvSpPr>
            <a:spLocks noGrp="1"/>
          </p:cNvSpPr>
          <p:nvPr>
            <p:ph idx="1"/>
          </p:nvPr>
        </p:nvSpPr>
        <p:spPr/>
        <p:txBody>
          <a:bodyPr/>
          <a:lstStyle/>
          <a:p>
            <a:r>
              <a:rPr lang="en-US" dirty="0" smtClean="0"/>
              <a:t>Documents/text must be…</a:t>
            </a:r>
          </a:p>
          <a:p>
            <a:pPr lvl="1"/>
            <a:r>
              <a:rPr lang="en-US" dirty="0" smtClean="0"/>
              <a:t>Readable with screen readers or other text-to-speech (TTS) programs</a:t>
            </a:r>
          </a:p>
          <a:p>
            <a:r>
              <a:rPr lang="en-US" dirty="0" smtClean="0"/>
              <a:t>All elements must be </a:t>
            </a:r>
            <a:r>
              <a:rPr lang="en-US" dirty="0" smtClean="0"/>
              <a:t>understandable</a:t>
            </a:r>
          </a:p>
          <a:p>
            <a:r>
              <a:rPr lang="en-US" dirty="0" smtClean="0"/>
              <a:t>All elements must be perceivable</a:t>
            </a:r>
          </a:p>
          <a:p>
            <a:pPr lvl="1"/>
            <a:r>
              <a:rPr lang="en-US" dirty="0" smtClean="0"/>
              <a:t>Graphics described</a:t>
            </a:r>
          </a:p>
          <a:p>
            <a:pPr lvl="1"/>
            <a:r>
              <a:rPr lang="en-US" dirty="0" smtClean="0"/>
              <a:t>Fonts must be readable</a:t>
            </a:r>
          </a:p>
          <a:p>
            <a:pPr lvl="1"/>
            <a:r>
              <a:rPr lang="en-US" dirty="0" smtClean="0"/>
              <a:t>When color is used, make sure it is not the only method of conveying meaning</a:t>
            </a:r>
          </a:p>
          <a:p>
            <a:pPr lvl="1"/>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73</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118804738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Accessible Documents</a:t>
            </a:r>
            <a:endParaRPr lang="en-US" dirty="0"/>
          </a:p>
        </p:txBody>
      </p:sp>
      <p:sp>
        <p:nvSpPr>
          <p:cNvPr id="3" name="Content Placeholder 2"/>
          <p:cNvSpPr>
            <a:spLocks noGrp="1"/>
          </p:cNvSpPr>
          <p:nvPr>
            <p:ph idx="1"/>
          </p:nvPr>
        </p:nvSpPr>
        <p:spPr/>
        <p:txBody>
          <a:bodyPr/>
          <a:lstStyle/>
          <a:p>
            <a:r>
              <a:rPr lang="en-US" dirty="0" smtClean="0"/>
              <a:t>For maximum accessibility include both the PDF and the Word document online</a:t>
            </a:r>
          </a:p>
          <a:p>
            <a:pPr lvl="1"/>
            <a:r>
              <a:rPr lang="en-US" dirty="0" smtClean="0"/>
              <a:t>PDF and RTF</a:t>
            </a:r>
          </a:p>
        </p:txBody>
      </p:sp>
      <p:sp>
        <p:nvSpPr>
          <p:cNvPr id="6" name="Date Placeholder 5"/>
          <p:cNvSpPr>
            <a:spLocks noGrp="1"/>
          </p:cNvSpPr>
          <p:nvPr>
            <p:ph type="dt" sz="half" idx="10"/>
          </p:nvPr>
        </p:nvSpPr>
        <p:spPr/>
        <p:txBody>
          <a:bodyPr/>
          <a:lstStyle/>
          <a:p>
            <a:pPr>
              <a:defRPr/>
            </a:pPr>
            <a:fld id="{478C3DB0-2E63-4CBC-84FB-BCE3A0CADF4A}" type="datetime1">
              <a:rPr lang="en-US" smtClean="0"/>
              <a:pPr>
                <a:defRPr/>
              </a:pPr>
              <a:t>7/27/2016</a:t>
            </a:fld>
            <a:endParaRPr lang="en-US"/>
          </a:p>
        </p:txBody>
      </p:sp>
      <p:sp>
        <p:nvSpPr>
          <p:cNvPr id="4" name="Footer Placeholder 3"/>
          <p:cNvSpPr>
            <a:spLocks noGrp="1"/>
          </p:cNvSpPr>
          <p:nvPr>
            <p:ph type="ftr" sz="quarter" idx="11"/>
          </p:nvPr>
        </p:nvSpPr>
        <p:spPr/>
        <p:txBody>
          <a:bodyPr/>
          <a:lstStyle/>
          <a:p>
            <a:r>
              <a:rPr lang="en-US" smtClean="0"/>
              <a:t>www.htctu.net</a:t>
            </a:r>
            <a:endParaRPr lang="en-US"/>
          </a:p>
        </p:txBody>
      </p:sp>
      <p:sp>
        <p:nvSpPr>
          <p:cNvPr id="5" name="Slide Number Placeholder 4"/>
          <p:cNvSpPr>
            <a:spLocks noGrp="1"/>
          </p:cNvSpPr>
          <p:nvPr>
            <p:ph type="sldNum" sz="quarter" idx="12"/>
          </p:nvPr>
        </p:nvSpPr>
        <p:spPr/>
        <p:txBody>
          <a:bodyPr/>
          <a:lstStyle/>
          <a:p>
            <a:pPr>
              <a:defRPr/>
            </a:pPr>
            <a:fld id="{A20832ED-0A86-491B-96BD-7B4ECD21F7BE}" type="slidenum">
              <a:rPr lang="en-US" smtClean="0"/>
              <a:pPr>
                <a:defRPr/>
              </a:pPr>
              <a:t>74</a:t>
            </a:fld>
            <a:endParaRPr lang="en-US"/>
          </a:p>
        </p:txBody>
      </p:sp>
    </p:spTree>
    <p:extLst>
      <p:ext uri="{BB962C8B-B14F-4D97-AF65-F5344CB8AC3E}">
        <p14:creationId xmlns:p14="http://schemas.microsoft.com/office/powerpoint/2010/main" val="57987784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7" name="Rectangle 2"/>
          <p:cNvSpPr>
            <a:spLocks noGrp="1" noChangeArrowheads="1"/>
          </p:cNvSpPr>
          <p:nvPr>
            <p:ph type="title" idx="4294967295"/>
          </p:nvPr>
        </p:nvSpPr>
        <p:spPr>
          <a:xfrm>
            <a:off x="2895600" y="1524000"/>
            <a:ext cx="5791200" cy="1295400"/>
          </a:xfrm>
        </p:spPr>
        <p:txBody>
          <a:bodyPr/>
          <a:lstStyle/>
          <a:p>
            <a:r>
              <a:rPr lang="en-US" sz="4500" smtClean="0"/>
              <a:t>Videos</a:t>
            </a:r>
          </a:p>
        </p:txBody>
      </p:sp>
      <p:sp>
        <p:nvSpPr>
          <p:cNvPr id="608258" name="Rectangle 3"/>
          <p:cNvSpPr>
            <a:spLocks noGrp="1" noChangeArrowheads="1"/>
          </p:cNvSpPr>
          <p:nvPr>
            <p:ph type="body" idx="4294967295"/>
          </p:nvPr>
        </p:nvSpPr>
        <p:spPr>
          <a:xfrm>
            <a:off x="2895600" y="4876800"/>
            <a:ext cx="5791200" cy="1219200"/>
          </a:xfrm>
        </p:spPr>
        <p:txBody>
          <a:bodyPr/>
          <a:lstStyle/>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Accessible Multimedia</a:t>
            </a:r>
            <a:endParaRPr lang="en-US" dirty="0"/>
          </a:p>
        </p:txBody>
      </p:sp>
      <p:sp>
        <p:nvSpPr>
          <p:cNvPr id="3" name="Content Placeholder 2"/>
          <p:cNvSpPr>
            <a:spLocks noGrp="1"/>
          </p:cNvSpPr>
          <p:nvPr>
            <p:ph idx="1"/>
          </p:nvPr>
        </p:nvSpPr>
        <p:spPr/>
        <p:txBody>
          <a:bodyPr/>
          <a:lstStyle/>
          <a:p>
            <a:r>
              <a:rPr lang="en-US" dirty="0"/>
              <a:t>Videos </a:t>
            </a:r>
            <a:r>
              <a:rPr lang="en-US" dirty="0" smtClean="0"/>
              <a:t>must be captioned</a:t>
            </a:r>
          </a:p>
          <a:p>
            <a:pPr lvl="1"/>
            <a:r>
              <a:rPr lang="en-US" dirty="0" smtClean="0"/>
              <a:t>Post captioned video and transcript</a:t>
            </a:r>
            <a:endParaRPr lang="en-US" dirty="0"/>
          </a:p>
          <a:p>
            <a:r>
              <a:rPr lang="en-US" dirty="0" smtClean="0"/>
              <a:t>Action in videos needs to be verbalized</a:t>
            </a:r>
          </a:p>
          <a:p>
            <a:pPr lvl="1"/>
            <a:r>
              <a:rPr lang="en-US" dirty="0" smtClean="0"/>
              <a:t>Verbalize all steps for instructor-created material</a:t>
            </a:r>
          </a:p>
          <a:p>
            <a:pPr lvl="1"/>
            <a:r>
              <a:rPr lang="en-US" dirty="0" smtClean="0"/>
              <a:t>Back-up </a:t>
            </a:r>
            <a:r>
              <a:rPr lang="en-US" dirty="0"/>
              <a:t>plan for audio </a:t>
            </a:r>
            <a:r>
              <a:rPr lang="en-US" dirty="0" smtClean="0"/>
              <a:t>description of commercial material</a:t>
            </a:r>
          </a:p>
          <a:p>
            <a:pPr lvl="2"/>
            <a:r>
              <a:rPr lang="en-US" dirty="0" smtClean="0"/>
              <a:t>Check with DSPS</a:t>
            </a:r>
            <a:endParaRPr lang="en-US" dirty="0"/>
          </a:p>
          <a:p>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76</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365229244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1" name="Rectangle 2"/>
          <p:cNvSpPr>
            <a:spLocks noGrp="1" noChangeArrowheads="1"/>
          </p:cNvSpPr>
          <p:nvPr>
            <p:ph type="title" idx="4294967295"/>
          </p:nvPr>
        </p:nvSpPr>
        <p:spPr/>
        <p:txBody>
          <a:bodyPr/>
          <a:lstStyle/>
          <a:p>
            <a:pPr eaLnBrk="1" hangingPunct="1"/>
            <a:r>
              <a:rPr lang="en-US" smtClean="0"/>
              <a:t>Section 508 on Videos</a:t>
            </a:r>
          </a:p>
        </p:txBody>
      </p:sp>
      <p:sp>
        <p:nvSpPr>
          <p:cNvPr id="609282" name="Rectangle 3"/>
          <p:cNvSpPr>
            <a:spLocks noGrp="1" noChangeArrowheads="1"/>
          </p:cNvSpPr>
          <p:nvPr>
            <p:ph type="body" idx="4294967295"/>
          </p:nvPr>
        </p:nvSpPr>
        <p:spPr/>
        <p:txBody>
          <a:bodyPr/>
          <a:lstStyle/>
          <a:p>
            <a:pPr eaLnBrk="1" hangingPunct="1"/>
            <a:r>
              <a:rPr lang="en-US" smtClean="0"/>
              <a:t>(c) All training and informational video and multimedia productions which support the agency's mission, regardless of format, that contain speech or other audio information necessary for the comprehension of the content, shall be open or closed captioned. </a:t>
            </a:r>
          </a:p>
        </p:txBody>
      </p:sp>
      <p:sp>
        <p:nvSpPr>
          <p:cNvPr id="609283"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609284"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609285"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E6277296-B896-4DF3-B085-80B6009ADB5E}" type="slidenum">
              <a:rPr lang="en-US" sz="1200">
                <a:solidFill>
                  <a:schemeClr val="tx2"/>
                </a:solidFill>
              </a:rPr>
              <a:pPr algn="r"/>
              <a:t>77</a:t>
            </a:fld>
            <a:endParaRPr lang="en-US" sz="1200">
              <a:solidFill>
                <a:schemeClr val="tx2"/>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29" name="Rectangle 2"/>
          <p:cNvSpPr>
            <a:spLocks noGrp="1" noChangeArrowheads="1"/>
          </p:cNvSpPr>
          <p:nvPr>
            <p:ph type="title" idx="4294967295"/>
          </p:nvPr>
        </p:nvSpPr>
        <p:spPr/>
        <p:txBody>
          <a:bodyPr/>
          <a:lstStyle/>
          <a:p>
            <a:pPr eaLnBrk="1" hangingPunct="1"/>
            <a:r>
              <a:rPr lang="en-US" smtClean="0"/>
              <a:t>Interpretation</a:t>
            </a:r>
          </a:p>
        </p:txBody>
      </p:sp>
      <p:sp>
        <p:nvSpPr>
          <p:cNvPr id="611330" name="Rectangle 3"/>
          <p:cNvSpPr>
            <a:spLocks noGrp="1" noChangeArrowheads="1"/>
          </p:cNvSpPr>
          <p:nvPr>
            <p:ph type="body" idx="4294967295"/>
          </p:nvPr>
        </p:nvSpPr>
        <p:spPr/>
        <p:txBody>
          <a:bodyPr/>
          <a:lstStyle/>
          <a:p>
            <a:pPr eaLnBrk="1" hangingPunct="1"/>
            <a:r>
              <a:rPr lang="en-US" smtClean="0"/>
              <a:t>Videos must be captioned before they are shown in the classroom for the first time</a:t>
            </a:r>
          </a:p>
          <a:p>
            <a:pPr eaLnBrk="1" hangingPunct="1"/>
            <a:r>
              <a:rPr lang="en-US" smtClean="0"/>
              <a:t>Uncaptioned videos may be purchased and someone (ordering department?) pays to have them captioned</a:t>
            </a:r>
          </a:p>
          <a:p>
            <a:pPr eaLnBrk="1" hangingPunct="1"/>
            <a:r>
              <a:rPr lang="en-US" smtClean="0"/>
              <a:t>Under 508, captioning required whether or not deaf students will be in the class</a:t>
            </a:r>
          </a:p>
          <a:p>
            <a:pPr eaLnBrk="1" hangingPunct="1"/>
            <a:endParaRPr lang="en-US" smtClean="0"/>
          </a:p>
        </p:txBody>
      </p:sp>
      <p:sp>
        <p:nvSpPr>
          <p:cNvPr id="611331"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611332"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611333"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C3253E49-35E0-4E01-A790-281C559C734B}" type="slidenum">
              <a:rPr lang="en-US" sz="1200">
                <a:solidFill>
                  <a:schemeClr val="tx2"/>
                </a:solidFill>
              </a:rPr>
              <a:pPr algn="r"/>
              <a:t>78</a:t>
            </a:fld>
            <a:endParaRPr lang="en-US" sz="1200">
              <a:solidFill>
                <a:schemeClr val="tx2"/>
              </a:solidFill>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7" name="Rectangle 2"/>
          <p:cNvSpPr>
            <a:spLocks noGrp="1" noChangeArrowheads="1"/>
          </p:cNvSpPr>
          <p:nvPr>
            <p:ph type="title" idx="4294967295"/>
          </p:nvPr>
        </p:nvSpPr>
        <p:spPr/>
        <p:txBody>
          <a:bodyPr/>
          <a:lstStyle/>
          <a:p>
            <a:pPr eaLnBrk="1" hangingPunct="1"/>
            <a:r>
              <a:rPr lang="en-US" smtClean="0"/>
              <a:t>How do we do this?</a:t>
            </a:r>
          </a:p>
        </p:txBody>
      </p:sp>
      <p:sp>
        <p:nvSpPr>
          <p:cNvPr id="613378" name="Rectangle 3"/>
          <p:cNvSpPr>
            <a:spLocks noGrp="1" noChangeArrowheads="1"/>
          </p:cNvSpPr>
          <p:nvPr>
            <p:ph type="body" idx="4294967295"/>
          </p:nvPr>
        </p:nvSpPr>
        <p:spPr/>
        <p:txBody>
          <a:bodyPr/>
          <a:lstStyle/>
          <a:p>
            <a:pPr eaLnBrk="1" hangingPunct="1"/>
            <a:r>
              <a:rPr lang="en-US" smtClean="0"/>
              <a:t>Purchase captioned videos when possible</a:t>
            </a:r>
          </a:p>
          <a:p>
            <a:pPr eaLnBrk="1" hangingPunct="1"/>
            <a:endParaRPr lang="en-US" smtClean="0"/>
          </a:p>
          <a:p>
            <a:pPr eaLnBrk="1" hangingPunct="1"/>
            <a:r>
              <a:rPr lang="en-US" smtClean="0"/>
              <a:t>Include cost of captioning in budget when purchasing uncaptioned videos</a:t>
            </a:r>
          </a:p>
          <a:p>
            <a:pPr lvl="1" eaLnBrk="1" hangingPunct="1"/>
            <a:r>
              <a:rPr lang="en-US" smtClean="0"/>
              <a:t>Purchasing department usually pays</a:t>
            </a:r>
          </a:p>
          <a:p>
            <a:pPr lvl="1" eaLnBrk="1" hangingPunct="1"/>
            <a:r>
              <a:rPr lang="en-US" smtClean="0"/>
              <a:t>Check with DSPS for vendors</a:t>
            </a:r>
          </a:p>
        </p:txBody>
      </p:sp>
      <p:sp>
        <p:nvSpPr>
          <p:cNvPr id="613379"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613380"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613381"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E267AB3D-F22C-4F74-9111-8DC469DFDC01}" type="slidenum">
              <a:rPr lang="en-US" sz="1200">
                <a:solidFill>
                  <a:schemeClr val="tx2"/>
                </a:solidFill>
              </a:rPr>
              <a:pPr algn="r"/>
              <a:t>79</a:t>
            </a:fld>
            <a:endParaRPr lang="en-US" sz="120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p:txBody>
          <a:bodyPr/>
          <a:lstStyle/>
          <a:p>
            <a:r>
              <a:rPr lang="en-US" smtClean="0"/>
              <a:t>The “Kindle Letter”</a:t>
            </a:r>
          </a:p>
        </p:txBody>
      </p:sp>
      <p:sp>
        <p:nvSpPr>
          <p:cNvPr id="24578" name="Rectangle 3"/>
          <p:cNvSpPr>
            <a:spLocks noGrp="1" noChangeArrowheads="1"/>
          </p:cNvSpPr>
          <p:nvPr>
            <p:ph type="body" idx="4294967295"/>
          </p:nvPr>
        </p:nvSpPr>
        <p:spPr/>
        <p:txBody>
          <a:bodyPr/>
          <a:lstStyle/>
          <a:p>
            <a:r>
              <a:rPr lang="en-US" smtClean="0"/>
              <a:t>June 29, 2010 Dear Colleague Letter (DCL)</a:t>
            </a:r>
          </a:p>
          <a:p>
            <a:r>
              <a:rPr lang="en-US" smtClean="0"/>
              <a:t>Issued by the Office for Civil Rights (OCR)</a:t>
            </a:r>
          </a:p>
          <a:p>
            <a:pPr lvl="1"/>
            <a:r>
              <a:rPr lang="en-US" smtClean="0"/>
              <a:t>Cosponsored by DOJ and Dept of Ed</a:t>
            </a:r>
          </a:p>
          <a:p>
            <a:r>
              <a:rPr lang="en-US" smtClean="0"/>
              <a:t>Expresses concern over campuses adopting inaccessible technology</a:t>
            </a:r>
          </a:p>
          <a:p>
            <a:endParaRPr lang="en-US" smtClean="0"/>
          </a:p>
        </p:txBody>
      </p:sp>
      <p:sp>
        <p:nvSpPr>
          <p:cNvPr id="24579"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24580"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24581"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A9839DB7-1DDD-4E25-AC83-49A788B3BE16}" type="slidenum">
              <a:rPr lang="en-US" sz="1200">
                <a:solidFill>
                  <a:schemeClr val="tx2"/>
                </a:solidFill>
              </a:rPr>
              <a:pPr algn="r"/>
              <a:t>8</a:t>
            </a:fld>
            <a:endParaRPr lang="en-US" sz="1200">
              <a:solidFill>
                <a:schemeClr val="tx2"/>
              </a:solidFill>
            </a:endParaRPr>
          </a:p>
        </p:txBody>
      </p:sp>
    </p:spTree>
    <p:extLst>
      <p:ext uri="{BB962C8B-B14F-4D97-AF65-F5344CB8AC3E}">
        <p14:creationId xmlns:p14="http://schemas.microsoft.com/office/powerpoint/2010/main" val="151251091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“Raw Footage” Videos</a:t>
            </a:r>
            <a:endParaRPr lang="en-US" dirty="0"/>
          </a:p>
        </p:txBody>
      </p:sp>
      <p:sp>
        <p:nvSpPr>
          <p:cNvPr id="3" name="Content Placeholder 2"/>
          <p:cNvSpPr>
            <a:spLocks noGrp="1"/>
          </p:cNvSpPr>
          <p:nvPr>
            <p:ph idx="1"/>
          </p:nvPr>
        </p:nvSpPr>
        <p:spPr/>
        <p:txBody>
          <a:bodyPr>
            <a:normAutofit lnSpcReduction="10000"/>
          </a:bodyPr>
          <a:lstStyle/>
          <a:p>
            <a:r>
              <a:rPr lang="en-US" dirty="0" smtClean="0"/>
              <a:t>If video is single-use, one time ONLY, and not archived, accommodate as necessary, rather than captioning</a:t>
            </a:r>
          </a:p>
          <a:p>
            <a:pPr lvl="1"/>
            <a:r>
              <a:rPr lang="en-US" dirty="0" smtClean="0"/>
              <a:t>Please note: One time ONLY does not mean one time this semester! It means one time only EVER!</a:t>
            </a:r>
          </a:p>
          <a:p>
            <a:r>
              <a:rPr lang="en-US" dirty="0" smtClean="0"/>
              <a:t>This caveat allows for the “teachable moment”</a:t>
            </a:r>
          </a:p>
          <a:p>
            <a:r>
              <a:rPr lang="en-US" dirty="0" smtClean="0"/>
              <a:t>Decide to use it again? Get it captioned ASAP!</a:t>
            </a:r>
          </a:p>
          <a:p>
            <a:endParaRPr lang="en-US" dirty="0"/>
          </a:p>
        </p:txBody>
      </p:sp>
    </p:spTree>
    <p:extLst>
      <p:ext uri="{BB962C8B-B14F-4D97-AF65-F5344CB8AC3E}">
        <p14:creationId xmlns:p14="http://schemas.microsoft.com/office/powerpoint/2010/main" val="22113563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1" name="Rectangle 2"/>
          <p:cNvSpPr>
            <a:spLocks noGrp="1" noChangeArrowheads="1"/>
          </p:cNvSpPr>
          <p:nvPr>
            <p:ph type="title" idx="4294967295"/>
          </p:nvPr>
        </p:nvSpPr>
        <p:spPr/>
        <p:txBody>
          <a:bodyPr/>
          <a:lstStyle/>
          <a:p>
            <a:r>
              <a:rPr lang="en-US" smtClean="0"/>
              <a:t>You Tube</a:t>
            </a:r>
          </a:p>
        </p:txBody>
      </p:sp>
      <p:sp>
        <p:nvSpPr>
          <p:cNvPr id="634882" name="Rectangle 3"/>
          <p:cNvSpPr>
            <a:spLocks noGrp="1" noChangeArrowheads="1"/>
          </p:cNvSpPr>
          <p:nvPr>
            <p:ph type="body" idx="4294967295"/>
          </p:nvPr>
        </p:nvSpPr>
        <p:spPr/>
        <p:txBody>
          <a:bodyPr>
            <a:normAutofit/>
          </a:bodyPr>
          <a:lstStyle/>
          <a:p>
            <a:r>
              <a:rPr lang="en-US" dirty="0" smtClean="0"/>
              <a:t>Yes, can be captioned</a:t>
            </a:r>
          </a:p>
          <a:p>
            <a:r>
              <a:rPr lang="en-US" dirty="0" smtClean="0"/>
              <a:t>Your own channel?</a:t>
            </a:r>
          </a:p>
          <a:p>
            <a:pPr lvl="1"/>
            <a:r>
              <a:rPr lang="en-US" dirty="0" smtClean="0"/>
              <a:t>Captions required by law on ANY video created by campus</a:t>
            </a:r>
          </a:p>
          <a:p>
            <a:r>
              <a:rPr lang="en-US" dirty="0" smtClean="0"/>
              <a:t>Not your channel? Contact YouTube copyright owner about adding captions</a:t>
            </a:r>
          </a:p>
          <a:p>
            <a:r>
              <a:rPr lang="en-US" dirty="0" smtClean="0"/>
              <a:t>Can’t reach the owner? Stream captions outside the YouTube interface</a:t>
            </a:r>
          </a:p>
          <a:p>
            <a:endParaRPr lang="en-US" dirty="0" smtClean="0"/>
          </a:p>
        </p:txBody>
      </p:sp>
      <p:sp>
        <p:nvSpPr>
          <p:cNvPr id="634883"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634884"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634885"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B08CA2BC-BA4E-4F0E-A2D3-4D0270055B1B}" type="slidenum">
              <a:rPr lang="en-US" sz="1200">
                <a:solidFill>
                  <a:schemeClr val="tx2"/>
                </a:solidFill>
              </a:rPr>
              <a:pPr algn="r"/>
              <a:t>81</a:t>
            </a:fld>
            <a:endParaRPr lang="en-US" sz="1200">
              <a:solidFill>
                <a:schemeClr val="tx2"/>
              </a:solidFill>
            </a:endParaRPr>
          </a:p>
        </p:txBody>
      </p:sp>
    </p:spTree>
    <p:extLst>
      <p:ext uri="{BB962C8B-B14F-4D97-AF65-F5344CB8AC3E}">
        <p14:creationId xmlns:p14="http://schemas.microsoft.com/office/powerpoint/2010/main" val="320630434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5" name="Rectangle 2"/>
          <p:cNvSpPr>
            <a:spLocks noGrp="1" noChangeArrowheads="1"/>
          </p:cNvSpPr>
          <p:nvPr>
            <p:ph type="title" idx="4294967295"/>
          </p:nvPr>
        </p:nvSpPr>
        <p:spPr/>
        <p:txBody>
          <a:bodyPr/>
          <a:lstStyle/>
          <a:p>
            <a:r>
              <a:rPr lang="en-US" dirty="0" smtClean="0"/>
              <a:t>When to Caption Other’s Videos</a:t>
            </a:r>
            <a:endParaRPr lang="en-US" dirty="0" smtClean="0"/>
          </a:p>
        </p:txBody>
      </p:sp>
      <p:sp>
        <p:nvSpPr>
          <p:cNvPr id="625666" name="Rectangle 3"/>
          <p:cNvSpPr>
            <a:spLocks noGrp="1" noChangeArrowheads="1"/>
          </p:cNvSpPr>
          <p:nvPr>
            <p:ph type="body" idx="4294967295"/>
          </p:nvPr>
        </p:nvSpPr>
        <p:spPr/>
        <p:txBody>
          <a:bodyPr/>
          <a:lstStyle/>
          <a:p>
            <a:r>
              <a:rPr lang="en-US" dirty="0" smtClean="0"/>
              <a:t>If </a:t>
            </a:r>
            <a:r>
              <a:rPr lang="en-US" dirty="0" smtClean="0"/>
              <a:t>it is a </a:t>
            </a:r>
            <a:r>
              <a:rPr lang="en-US" dirty="0" smtClean="0"/>
              <a:t>single-use for a limited audience, accommodate </a:t>
            </a:r>
            <a:r>
              <a:rPr lang="en-US" dirty="0" smtClean="0"/>
              <a:t>as </a:t>
            </a:r>
            <a:r>
              <a:rPr lang="en-US" dirty="0" smtClean="0"/>
              <a:t>necessary</a:t>
            </a:r>
          </a:p>
          <a:p>
            <a:r>
              <a:rPr lang="en-US" dirty="0" smtClean="0"/>
              <a:t>If you plan to use multiple times or with everyone on campus, caption</a:t>
            </a:r>
            <a:endParaRPr lang="en-US" dirty="0"/>
          </a:p>
          <a:p>
            <a:r>
              <a:rPr lang="en-US" dirty="0" smtClean="0"/>
              <a:t>If it is archived, then caption</a:t>
            </a:r>
          </a:p>
          <a:p>
            <a:endParaRPr lang="en-US" dirty="0"/>
          </a:p>
          <a:p>
            <a:r>
              <a:rPr lang="en-US" dirty="0" smtClean="0"/>
              <a:t>If you need to use it right now but want to archive…caption as soon as you can</a:t>
            </a:r>
            <a:endParaRPr lang="en-US" dirty="0" smtClean="0"/>
          </a:p>
          <a:p>
            <a:endParaRPr lang="en-US" dirty="0" smtClean="0"/>
          </a:p>
        </p:txBody>
      </p:sp>
      <p:sp>
        <p:nvSpPr>
          <p:cNvPr id="625667"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625668"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625669"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B0F243C0-037F-4C1B-9360-C04CD2A8A1A4}" type="slidenum">
              <a:rPr lang="en-US" sz="1200">
                <a:solidFill>
                  <a:schemeClr val="tx2"/>
                </a:solidFill>
              </a:rPr>
              <a:pPr algn="r"/>
              <a:t>82</a:t>
            </a:fld>
            <a:endParaRPr lang="en-US" sz="1200">
              <a:solidFill>
                <a:schemeClr val="tx2"/>
              </a:solidFill>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YouTube “Auto Captions” </a:t>
            </a:r>
            <a:endParaRPr lang="en-US" dirty="0"/>
          </a:p>
        </p:txBody>
      </p:sp>
      <p:sp>
        <p:nvSpPr>
          <p:cNvPr id="6" name="Content Placeholder 5"/>
          <p:cNvSpPr>
            <a:spLocks noGrp="1"/>
          </p:cNvSpPr>
          <p:nvPr>
            <p:ph idx="1"/>
          </p:nvPr>
        </p:nvSpPr>
        <p:spPr/>
        <p:txBody>
          <a:bodyPr/>
          <a:lstStyle/>
          <a:p>
            <a:r>
              <a:rPr lang="en-US" dirty="0" smtClean="0"/>
              <a:t>Just say: NOT GOOD ENOUGH!</a:t>
            </a:r>
            <a:endParaRPr lang="en-US" dirty="0"/>
          </a:p>
          <a:p>
            <a:r>
              <a:rPr lang="en-US" dirty="0" smtClean="0"/>
              <a:t>Auto captions are not accurate</a:t>
            </a:r>
          </a:p>
          <a:p>
            <a:pPr lvl="1"/>
            <a:r>
              <a:rPr lang="en-US" dirty="0" smtClean="0"/>
              <a:t>Expectation is 99%-100% accurate; YouTube? They claim about 80%</a:t>
            </a:r>
          </a:p>
          <a:p>
            <a:r>
              <a:rPr lang="en-US" dirty="0" smtClean="0"/>
              <a:t>Auto captions do not include punctuation</a:t>
            </a:r>
          </a:p>
          <a:p>
            <a:pPr lvl="1"/>
            <a:r>
              <a:rPr lang="en-US" dirty="0" smtClean="0"/>
              <a:t>Lets </a:t>
            </a:r>
            <a:r>
              <a:rPr lang="en-US" dirty="0"/>
              <a:t>eat </a:t>
            </a:r>
            <a:r>
              <a:rPr lang="en-US" dirty="0" smtClean="0"/>
              <a:t>grandma </a:t>
            </a:r>
            <a:r>
              <a:rPr lang="en-US" dirty="0" smtClean="0">
                <a:solidFill>
                  <a:schemeClr val="bg2">
                    <a:lumMod val="75000"/>
                  </a:schemeClr>
                </a:solidFill>
              </a:rPr>
              <a:t>vs.</a:t>
            </a:r>
            <a:r>
              <a:rPr lang="en-US" dirty="0" smtClean="0"/>
              <a:t> Let's </a:t>
            </a:r>
            <a:r>
              <a:rPr lang="en-US" dirty="0"/>
              <a:t>eat, Grandma!</a:t>
            </a:r>
          </a:p>
          <a:p>
            <a:pPr lvl="1"/>
            <a:r>
              <a:rPr lang="en-US" dirty="0"/>
              <a:t>I’m sorry I love </a:t>
            </a:r>
            <a:r>
              <a:rPr lang="en-US" dirty="0" smtClean="0"/>
              <a:t>you </a:t>
            </a:r>
            <a:r>
              <a:rPr lang="en-US" dirty="0" smtClean="0">
                <a:solidFill>
                  <a:schemeClr val="bg2">
                    <a:lumMod val="75000"/>
                  </a:schemeClr>
                </a:solidFill>
              </a:rPr>
              <a:t>vs.</a:t>
            </a:r>
            <a:r>
              <a:rPr lang="en-US" dirty="0" smtClean="0"/>
              <a:t> I’m </a:t>
            </a:r>
            <a:r>
              <a:rPr lang="en-US" dirty="0"/>
              <a:t>sorry</a:t>
            </a:r>
            <a:r>
              <a:rPr lang="en-US" dirty="0" smtClean="0"/>
              <a:t>. </a:t>
            </a:r>
            <a:r>
              <a:rPr lang="en-US" dirty="0"/>
              <a:t>I love you.</a:t>
            </a:r>
          </a:p>
          <a:p>
            <a:pPr lvl="1"/>
            <a:endParaRPr lang="en-US" dirty="0"/>
          </a:p>
        </p:txBody>
      </p:sp>
      <p:sp>
        <p:nvSpPr>
          <p:cNvPr id="2" name="Footer Placeholder 1"/>
          <p:cNvSpPr>
            <a:spLocks noGrp="1"/>
          </p:cNvSpPr>
          <p:nvPr>
            <p:ph type="ftr" sz="quarter" idx="10"/>
          </p:nvPr>
        </p:nvSpPr>
        <p:spPr/>
        <p:txBody>
          <a:bodyPr/>
          <a:lstStyle/>
          <a:p>
            <a:r>
              <a:rPr lang="en-US" smtClean="0"/>
              <a:t>www.htctu.net</a:t>
            </a:r>
            <a:endParaRPr lang="en-US"/>
          </a:p>
        </p:txBody>
      </p:sp>
      <p:sp>
        <p:nvSpPr>
          <p:cNvPr id="3" name="Slide Number Placeholder 2"/>
          <p:cNvSpPr>
            <a:spLocks noGrp="1"/>
          </p:cNvSpPr>
          <p:nvPr>
            <p:ph type="sldNum" sz="quarter" idx="11"/>
          </p:nvPr>
        </p:nvSpPr>
        <p:spPr/>
        <p:txBody>
          <a:bodyPr/>
          <a:lstStyle/>
          <a:p>
            <a:pPr>
              <a:defRPr/>
            </a:pPr>
            <a:fld id="{6602DD9E-FBDA-4057-8A6B-0FC7E43CFB5D}" type="slidenum">
              <a:rPr lang="en-US" smtClean="0"/>
              <a:pPr>
                <a:defRPr/>
              </a:pPr>
              <a:t>83</a:t>
            </a:fld>
            <a:endParaRPr lang="en-US"/>
          </a:p>
        </p:txBody>
      </p:sp>
      <p:sp>
        <p:nvSpPr>
          <p:cNvPr id="4" name="Date Placeholder 3"/>
          <p:cNvSpPr>
            <a:spLocks noGrp="1"/>
          </p:cNvSpPr>
          <p:nvPr>
            <p:ph type="dt" sz="half" idx="12"/>
          </p:nvPr>
        </p:nvSpPr>
        <p:spPr/>
        <p:txBody>
          <a:bodyPr/>
          <a:lstStyle/>
          <a:p>
            <a:pPr>
              <a:defRPr/>
            </a:pPr>
            <a:fld id="{D6DF847E-5F19-4E44-9BF7-CC60F08C06A7}" type="datetime1">
              <a:rPr lang="en-US" smtClean="0"/>
              <a:pPr>
                <a:defRPr/>
              </a:pPr>
              <a:t>7/28/2016</a:t>
            </a:fld>
            <a:endParaRPr lang="en-US"/>
          </a:p>
        </p:txBody>
      </p:sp>
    </p:spTree>
    <p:extLst>
      <p:ext uri="{BB962C8B-B14F-4D97-AF65-F5344CB8AC3E}">
        <p14:creationId xmlns:p14="http://schemas.microsoft.com/office/powerpoint/2010/main" val="341115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Tube “Auto Captions”</a:t>
            </a:r>
            <a:endParaRPr lang="en-US" dirty="0"/>
          </a:p>
        </p:txBody>
      </p:sp>
      <p:sp>
        <p:nvSpPr>
          <p:cNvPr id="3" name="Content Placeholder 2"/>
          <p:cNvSpPr>
            <a:spLocks noGrp="1"/>
          </p:cNvSpPr>
          <p:nvPr>
            <p:ph idx="1"/>
          </p:nvPr>
        </p:nvSpPr>
        <p:spPr/>
        <p:txBody>
          <a:bodyPr/>
          <a:lstStyle/>
          <a:p>
            <a:r>
              <a:rPr lang="en-US" dirty="0" smtClean="0"/>
              <a:t>Are not really captions…</a:t>
            </a:r>
          </a:p>
          <a:p>
            <a:pPr lvl="1"/>
            <a:r>
              <a:rPr lang="en-US" dirty="0" smtClean="0"/>
              <a:t>No sound information</a:t>
            </a:r>
          </a:p>
          <a:p>
            <a:pPr lvl="1"/>
            <a:r>
              <a:rPr lang="en-US" dirty="0" smtClean="0"/>
              <a:t>Speakers not identified</a:t>
            </a:r>
          </a:p>
          <a:p>
            <a:r>
              <a:rPr lang="en-US" dirty="0" smtClean="0"/>
              <a:t>Not sufficiently accurate</a:t>
            </a:r>
          </a:p>
          <a:p>
            <a:pPr lvl="1"/>
            <a:r>
              <a:rPr lang="en-US" dirty="0" smtClean="0"/>
              <a:t>No, they are not, “Good enough”</a:t>
            </a:r>
          </a:p>
          <a:p>
            <a:r>
              <a:rPr lang="en-US" dirty="0" smtClean="0"/>
              <a:t>Can be a starting point and edited to 100% accuracy if you have access to the channel</a:t>
            </a:r>
          </a:p>
          <a:p>
            <a:endParaRPr lang="en-US" dirty="0"/>
          </a:p>
        </p:txBody>
      </p:sp>
    </p:spTree>
    <p:extLst>
      <p:ext uri="{BB962C8B-B14F-4D97-AF65-F5344CB8AC3E}">
        <p14:creationId xmlns:p14="http://schemas.microsoft.com/office/powerpoint/2010/main" val="102501549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Captions</a:t>
            </a:r>
            <a:endParaRPr lang="en-US" dirty="0"/>
          </a:p>
        </p:txBody>
      </p:sp>
      <p:sp>
        <p:nvSpPr>
          <p:cNvPr id="3" name="Content Placeholder 2"/>
          <p:cNvSpPr>
            <a:spLocks noGrp="1"/>
          </p:cNvSpPr>
          <p:nvPr>
            <p:ph idx="1"/>
          </p:nvPr>
        </p:nvSpPr>
        <p:spPr/>
        <p:txBody>
          <a:bodyPr/>
          <a:lstStyle/>
          <a:p>
            <a:r>
              <a:rPr lang="en-US" dirty="0" smtClean="0"/>
              <a:t>Include all spoken dialogue, word-for-word, 100% accurate</a:t>
            </a:r>
          </a:p>
          <a:p>
            <a:pPr lvl="1"/>
            <a:r>
              <a:rPr lang="en-US" dirty="0" smtClean="0"/>
              <a:t>Also information on how dialogue is spoken, e.g., “shouting”</a:t>
            </a:r>
          </a:p>
          <a:p>
            <a:r>
              <a:rPr lang="en-US" dirty="0" smtClean="0"/>
              <a:t>Include proper punctuation</a:t>
            </a:r>
          </a:p>
          <a:p>
            <a:r>
              <a:rPr lang="en-US" dirty="0" smtClean="0"/>
              <a:t>Include speaker identification</a:t>
            </a:r>
          </a:p>
          <a:p>
            <a:r>
              <a:rPr lang="en-US" dirty="0" smtClean="0"/>
              <a:t>Include information about sounds</a:t>
            </a:r>
          </a:p>
          <a:p>
            <a:pPr lvl="1"/>
            <a:r>
              <a:rPr lang="en-US" dirty="0" smtClean="0"/>
              <a:t>Dogs barking, doors slamming, music, etc.</a:t>
            </a:r>
          </a:p>
        </p:txBody>
      </p:sp>
    </p:spTree>
    <p:extLst>
      <p:ext uri="{BB962C8B-B14F-4D97-AF65-F5344CB8AC3E}">
        <p14:creationId xmlns:p14="http://schemas.microsoft.com/office/powerpoint/2010/main" val="311035722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Ouch!</a:t>
            </a:r>
            <a:endParaRPr lang="en-US" dirty="0"/>
          </a:p>
        </p:txBody>
      </p:sp>
      <p:sp>
        <p:nvSpPr>
          <p:cNvPr id="12" name="Content Placeholder 11"/>
          <p:cNvSpPr>
            <a:spLocks noGrp="1"/>
          </p:cNvSpPr>
          <p:nvPr>
            <p:ph sz="half" idx="1"/>
          </p:nvPr>
        </p:nvSpPr>
        <p:spPr>
          <a:xfrm>
            <a:off x="1295400" y="1981200"/>
            <a:ext cx="2590800" cy="3962400"/>
          </a:xfrm>
        </p:spPr>
        <p:txBody>
          <a:bodyPr/>
          <a:lstStyle/>
          <a:p>
            <a:r>
              <a:rPr lang="en-US" dirty="0" smtClean="0"/>
              <a:t>Punctuation matters!</a:t>
            </a:r>
          </a:p>
          <a:p>
            <a:endParaRPr lang="en-US" dirty="0"/>
          </a:p>
          <a:p>
            <a:r>
              <a:rPr lang="en-US" dirty="0" smtClean="0"/>
              <a:t>Not sure? See </a:t>
            </a:r>
            <a:r>
              <a:rPr lang="en-US" i="1" dirty="0" smtClean="0"/>
              <a:t>Eats, Shoots  &amp; Leaves</a:t>
            </a:r>
            <a:r>
              <a:rPr lang="en-US" dirty="0" smtClean="0"/>
              <a:t> by Lynne Truss</a:t>
            </a:r>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86</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7/28/2016</a:t>
            </a:fld>
            <a:endParaRPr lang="en-US"/>
          </a:p>
        </p:txBody>
      </p:sp>
      <p:pic>
        <p:nvPicPr>
          <p:cNvPr id="569346" name="Picture 1" descr="http://static.fjcdn.com/pictures/The+importance+of+punctuation_278294_419819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2133600"/>
            <a:ext cx="4638675"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17740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1447800" y="1981200"/>
            <a:ext cx="7239000" cy="4114800"/>
          </a:xfrm>
        </p:spPr>
        <p:txBody>
          <a:bodyPr/>
          <a:lstStyle/>
          <a:p>
            <a:r>
              <a:rPr lang="en-US" dirty="0" smtClean="0"/>
              <a:t>You Tube “auto captions” are not really </a:t>
            </a:r>
            <a:r>
              <a:rPr lang="en-US" dirty="0" smtClean="0"/>
              <a:t>“captions”</a:t>
            </a:r>
            <a:endParaRPr lang="en-US" dirty="0" smtClean="0"/>
          </a:p>
          <a:p>
            <a:pPr lvl="1"/>
            <a:r>
              <a:rPr lang="en-US" dirty="0" smtClean="0"/>
              <a:t>It is really auto transcription using speech to text technology.</a:t>
            </a:r>
          </a:p>
          <a:p>
            <a:r>
              <a:rPr lang="en-US" dirty="0" smtClean="0"/>
              <a:t>Accuracy not high enough</a:t>
            </a:r>
          </a:p>
          <a:p>
            <a:pPr lvl="1"/>
            <a:r>
              <a:rPr lang="en-US" dirty="0" smtClean="0"/>
              <a:t>Offline captioning requires 100% accuracy</a:t>
            </a:r>
          </a:p>
          <a:p>
            <a:r>
              <a:rPr lang="en-US" dirty="0" smtClean="0"/>
              <a:t>No “sound information”</a:t>
            </a:r>
          </a:p>
          <a:p>
            <a:pPr lvl="1"/>
            <a:r>
              <a:rPr lang="en-US" dirty="0" smtClean="0"/>
              <a:t>Captions include descriptions of relevant sounds</a:t>
            </a:r>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87</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393357183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Instructor-created AV Materials</a:t>
            </a:r>
            <a:endParaRPr lang="en-US" dirty="0"/>
          </a:p>
        </p:txBody>
      </p:sp>
      <p:sp>
        <p:nvSpPr>
          <p:cNvPr id="3" name="Content Placeholder 2"/>
          <p:cNvSpPr>
            <a:spLocks noGrp="1"/>
          </p:cNvSpPr>
          <p:nvPr>
            <p:ph idx="1"/>
          </p:nvPr>
        </p:nvSpPr>
        <p:spPr/>
        <p:txBody>
          <a:bodyPr/>
          <a:lstStyle/>
          <a:p>
            <a:r>
              <a:rPr lang="en-US" dirty="0" smtClean="0"/>
              <a:t>Videos / podcasts</a:t>
            </a:r>
          </a:p>
          <a:p>
            <a:pPr lvl="1"/>
            <a:r>
              <a:rPr lang="en-US" dirty="0" smtClean="0"/>
              <a:t>Work from a script so that captioning is easy</a:t>
            </a:r>
          </a:p>
          <a:p>
            <a:pPr lvl="2"/>
            <a:r>
              <a:rPr lang="en-US" dirty="0" smtClean="0"/>
              <a:t>Not a “script person”? Learn to use speech-to-text software (like Dragon NaturallySpeaking)</a:t>
            </a:r>
          </a:p>
          <a:p>
            <a:pPr lvl="1"/>
            <a:r>
              <a:rPr lang="en-US" dirty="0" smtClean="0"/>
              <a:t>Verbalize your process so that you do not need to audio describe</a:t>
            </a:r>
          </a:p>
          <a:p>
            <a:pPr lvl="2"/>
            <a:r>
              <a:rPr lang="en-US" dirty="0" smtClean="0"/>
              <a:t>Say everything you do</a:t>
            </a:r>
            <a:endParaRPr lang="en-US" dirty="0"/>
          </a:p>
        </p:txBody>
      </p:sp>
      <p:sp>
        <p:nvSpPr>
          <p:cNvPr id="6" name="Date Placeholder 5"/>
          <p:cNvSpPr>
            <a:spLocks noGrp="1"/>
          </p:cNvSpPr>
          <p:nvPr>
            <p:ph type="dt" sz="half" idx="10"/>
          </p:nvPr>
        </p:nvSpPr>
        <p:spPr/>
        <p:txBody>
          <a:bodyPr/>
          <a:lstStyle/>
          <a:p>
            <a:pPr>
              <a:defRPr/>
            </a:pPr>
            <a:fld id="{478C3DB0-2E63-4CBC-84FB-BCE3A0CADF4A}" type="datetime1">
              <a:rPr lang="en-US" smtClean="0"/>
              <a:pPr>
                <a:defRPr/>
              </a:pPr>
              <a:t>7/27/2016</a:t>
            </a:fld>
            <a:endParaRPr lang="en-US"/>
          </a:p>
        </p:txBody>
      </p:sp>
      <p:sp>
        <p:nvSpPr>
          <p:cNvPr id="4" name="Footer Placeholder 3"/>
          <p:cNvSpPr>
            <a:spLocks noGrp="1"/>
          </p:cNvSpPr>
          <p:nvPr>
            <p:ph type="ftr" sz="quarter" idx="11"/>
          </p:nvPr>
        </p:nvSpPr>
        <p:spPr/>
        <p:txBody>
          <a:bodyPr/>
          <a:lstStyle/>
          <a:p>
            <a:r>
              <a:rPr lang="en-US" smtClean="0"/>
              <a:t>www.htctu.net</a:t>
            </a:r>
            <a:endParaRPr lang="en-US"/>
          </a:p>
        </p:txBody>
      </p:sp>
      <p:sp>
        <p:nvSpPr>
          <p:cNvPr id="5" name="Slide Number Placeholder 4"/>
          <p:cNvSpPr>
            <a:spLocks noGrp="1"/>
          </p:cNvSpPr>
          <p:nvPr>
            <p:ph type="sldNum" sz="quarter" idx="12"/>
          </p:nvPr>
        </p:nvSpPr>
        <p:spPr/>
        <p:txBody>
          <a:bodyPr/>
          <a:lstStyle/>
          <a:p>
            <a:pPr>
              <a:defRPr/>
            </a:pPr>
            <a:fld id="{A20832ED-0A86-491B-96BD-7B4ECD21F7BE}" type="slidenum">
              <a:rPr lang="en-US" smtClean="0"/>
              <a:pPr>
                <a:defRPr/>
              </a:pPr>
              <a:t>88</a:t>
            </a:fld>
            <a:endParaRPr lang="en-US"/>
          </a:p>
        </p:txBody>
      </p:sp>
    </p:spTree>
    <p:extLst>
      <p:ext uri="{BB962C8B-B14F-4D97-AF65-F5344CB8AC3E}">
        <p14:creationId xmlns:p14="http://schemas.microsoft.com/office/powerpoint/2010/main" val="67912602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 Workflow</a:t>
            </a:r>
            <a:endParaRPr lang="en-US" dirty="0"/>
          </a:p>
        </p:txBody>
      </p:sp>
      <p:sp>
        <p:nvSpPr>
          <p:cNvPr id="3" name="Content Placeholder 2"/>
          <p:cNvSpPr>
            <a:spLocks noGrp="1"/>
          </p:cNvSpPr>
          <p:nvPr>
            <p:ph idx="1"/>
          </p:nvPr>
        </p:nvSpPr>
        <p:spPr/>
        <p:txBody>
          <a:bodyPr/>
          <a:lstStyle/>
          <a:p>
            <a:r>
              <a:rPr lang="en-US" dirty="0" smtClean="0"/>
              <a:t>Develop outline / storyboard</a:t>
            </a:r>
          </a:p>
          <a:p>
            <a:r>
              <a:rPr lang="en-US" dirty="0" smtClean="0"/>
              <a:t>Write out script</a:t>
            </a:r>
          </a:p>
          <a:p>
            <a:pPr lvl="1"/>
            <a:r>
              <a:rPr lang="en-US" dirty="0" smtClean="0"/>
              <a:t>Or use Dragon NaturallySpeaking</a:t>
            </a:r>
          </a:p>
          <a:p>
            <a:r>
              <a:rPr lang="en-US" dirty="0" smtClean="0"/>
              <a:t>As you develop graphics describe them</a:t>
            </a:r>
          </a:p>
          <a:p>
            <a:pPr lvl="1"/>
            <a:r>
              <a:rPr lang="en-US" dirty="0" smtClean="0"/>
              <a:t>Alternative “description”</a:t>
            </a:r>
          </a:p>
        </p:txBody>
      </p:sp>
    </p:spTree>
    <p:extLst>
      <p:ext uri="{BB962C8B-B14F-4D97-AF65-F5344CB8AC3E}">
        <p14:creationId xmlns:p14="http://schemas.microsoft.com/office/powerpoint/2010/main" val="3883266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lstStyle/>
          <a:p>
            <a:pPr eaLnBrk="1" hangingPunct="1"/>
            <a:r>
              <a:rPr lang="en-US" altLang="en-US" smtClean="0"/>
              <a:t>Concerns about Technology</a:t>
            </a:r>
          </a:p>
        </p:txBody>
      </p:sp>
      <p:sp>
        <p:nvSpPr>
          <p:cNvPr id="5123" name="Rectangle 3"/>
          <p:cNvSpPr>
            <a:spLocks noGrp="1" noChangeArrowheads="1"/>
          </p:cNvSpPr>
          <p:nvPr>
            <p:ph type="body" idx="4294967295"/>
          </p:nvPr>
        </p:nvSpPr>
        <p:spPr/>
        <p:txBody>
          <a:bodyPr/>
          <a:lstStyle/>
          <a:p>
            <a:pPr eaLnBrk="1" hangingPunct="1"/>
            <a:r>
              <a:rPr lang="en-US" altLang="en-US" smtClean="0"/>
              <a:t>Office for Civil Rights…</a:t>
            </a:r>
          </a:p>
          <a:p>
            <a:pPr lvl="1" eaLnBrk="1" hangingPunct="1"/>
            <a:r>
              <a:rPr lang="en-US" altLang="en-US" smtClean="0"/>
              <a:t>DCL June 29, 2010</a:t>
            </a:r>
          </a:p>
          <a:p>
            <a:pPr eaLnBrk="1" hangingPunct="1"/>
            <a:endParaRPr lang="en-US" altLang="en-US" smtClean="0"/>
          </a:p>
          <a:p>
            <a:pPr eaLnBrk="1" hangingPunct="1"/>
            <a:r>
              <a:rPr lang="en-US" altLang="en-US" smtClean="0"/>
              <a:t>“It is unacceptable for universities to use emerging technology without insisting that this technology be accessible to all students.”</a:t>
            </a:r>
          </a:p>
        </p:txBody>
      </p:sp>
      <p:sp>
        <p:nvSpPr>
          <p:cNvPr id="5124" name="Date Placeholder 1"/>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pitchFamily="2" charset="2"/>
              <a:buChar char="o"/>
              <a:defRPr sz="2800">
                <a:solidFill>
                  <a:schemeClr val="tx2"/>
                </a:solidFill>
                <a:latin typeface="Arial" charset="0"/>
              </a:defRPr>
            </a:lvl1pPr>
            <a:lvl2pPr marL="742950" indent="-285750">
              <a:spcBef>
                <a:spcPct val="20000"/>
              </a:spcBef>
              <a:buClr>
                <a:schemeClr val="accent1"/>
              </a:buClr>
              <a:buSzPct val="70000"/>
              <a:buFont typeface="Wingdings" pitchFamily="2" charset="2"/>
              <a:buChar char="n"/>
              <a:defRPr sz="2500">
                <a:solidFill>
                  <a:schemeClr val="tx2"/>
                </a:solidFill>
                <a:latin typeface="Arial" charset="0"/>
              </a:defRPr>
            </a:lvl2pPr>
            <a:lvl3pPr marL="1143000" indent="-228600">
              <a:spcBef>
                <a:spcPct val="20000"/>
              </a:spcBef>
              <a:buClr>
                <a:schemeClr val="accent1"/>
              </a:buClr>
              <a:buSzPct val="70000"/>
              <a:buFont typeface="Wingdings" pitchFamily="2" charset="2"/>
              <a:buChar char="p"/>
              <a:defRPr sz="2200">
                <a:solidFill>
                  <a:schemeClr val="tx2"/>
                </a:solidFill>
                <a:latin typeface="Arial" charset="0"/>
              </a:defRPr>
            </a:lvl3pPr>
            <a:lvl4pPr marL="1600200" indent="-228600">
              <a:spcBef>
                <a:spcPct val="20000"/>
              </a:spcBef>
              <a:buClr>
                <a:schemeClr val="accent1"/>
              </a:buClr>
              <a:buSzPct val="70000"/>
              <a:buFont typeface="Wingdings" pitchFamily="2" charset="2"/>
              <a:buChar char="n"/>
              <a:defRPr sz="2000">
                <a:solidFill>
                  <a:schemeClr val="tx2"/>
                </a:solidFill>
                <a:latin typeface="Arial" charset="0"/>
              </a:defRPr>
            </a:lvl4pPr>
            <a:lvl5pPr marL="2057400" indent="-228600">
              <a:spcBef>
                <a:spcPct val="20000"/>
              </a:spcBef>
              <a:buClr>
                <a:schemeClr val="accent1"/>
              </a:buClr>
              <a:buSzPct val="70000"/>
              <a:buFont typeface="Wingdings" pitchFamily="2" charset="2"/>
              <a:buChar char="o"/>
              <a:defRPr sz="2000">
                <a:solidFill>
                  <a:schemeClr val="tx2"/>
                </a:solidFill>
                <a:latin typeface="Arial" charset="0"/>
              </a:defRPr>
            </a:lvl5pPr>
            <a:lvl6pPr marL="2514600" indent="-22860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Arial" charset="0"/>
              </a:defRPr>
            </a:lvl6pPr>
            <a:lvl7pPr marL="2971800" indent="-22860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Arial" charset="0"/>
              </a:defRPr>
            </a:lvl7pPr>
            <a:lvl8pPr marL="3429000" indent="-22860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Arial" charset="0"/>
              </a:defRPr>
            </a:lvl8pPr>
            <a:lvl9pPr marL="3886200" indent="-22860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Arial" charset="0"/>
              </a:defRPr>
            </a:lvl9pPr>
          </a:lstStyle>
          <a:p>
            <a:pPr eaLnBrk="1" hangingPunct="1">
              <a:spcBef>
                <a:spcPct val="0"/>
              </a:spcBef>
              <a:buClrTx/>
              <a:buSzTx/>
              <a:buFontTx/>
              <a:buNone/>
            </a:pPr>
            <a:endParaRPr lang="en-US" altLang="en-US" sz="1200">
              <a:cs typeface="Arial" charset="0"/>
            </a:endParaRPr>
          </a:p>
        </p:txBody>
      </p:sp>
      <p:sp>
        <p:nvSpPr>
          <p:cNvPr id="5125" name="Footer Placeholder 2"/>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pitchFamily="2" charset="2"/>
              <a:buChar char="o"/>
              <a:defRPr sz="2800">
                <a:solidFill>
                  <a:schemeClr val="tx2"/>
                </a:solidFill>
                <a:latin typeface="Arial" charset="0"/>
              </a:defRPr>
            </a:lvl1pPr>
            <a:lvl2pPr marL="742950" indent="-285750">
              <a:spcBef>
                <a:spcPct val="20000"/>
              </a:spcBef>
              <a:buClr>
                <a:schemeClr val="accent1"/>
              </a:buClr>
              <a:buSzPct val="70000"/>
              <a:buFont typeface="Wingdings" pitchFamily="2" charset="2"/>
              <a:buChar char="n"/>
              <a:defRPr sz="2500">
                <a:solidFill>
                  <a:schemeClr val="tx2"/>
                </a:solidFill>
                <a:latin typeface="Arial" charset="0"/>
              </a:defRPr>
            </a:lvl2pPr>
            <a:lvl3pPr marL="1143000" indent="-228600">
              <a:spcBef>
                <a:spcPct val="20000"/>
              </a:spcBef>
              <a:buClr>
                <a:schemeClr val="accent1"/>
              </a:buClr>
              <a:buSzPct val="70000"/>
              <a:buFont typeface="Wingdings" pitchFamily="2" charset="2"/>
              <a:buChar char="p"/>
              <a:defRPr sz="2200">
                <a:solidFill>
                  <a:schemeClr val="tx2"/>
                </a:solidFill>
                <a:latin typeface="Arial" charset="0"/>
              </a:defRPr>
            </a:lvl3pPr>
            <a:lvl4pPr marL="1600200" indent="-228600">
              <a:spcBef>
                <a:spcPct val="20000"/>
              </a:spcBef>
              <a:buClr>
                <a:schemeClr val="accent1"/>
              </a:buClr>
              <a:buSzPct val="70000"/>
              <a:buFont typeface="Wingdings" pitchFamily="2" charset="2"/>
              <a:buChar char="n"/>
              <a:defRPr sz="2000">
                <a:solidFill>
                  <a:schemeClr val="tx2"/>
                </a:solidFill>
                <a:latin typeface="Arial" charset="0"/>
              </a:defRPr>
            </a:lvl4pPr>
            <a:lvl5pPr marL="2057400" indent="-228600">
              <a:spcBef>
                <a:spcPct val="20000"/>
              </a:spcBef>
              <a:buClr>
                <a:schemeClr val="accent1"/>
              </a:buClr>
              <a:buSzPct val="70000"/>
              <a:buFont typeface="Wingdings" pitchFamily="2" charset="2"/>
              <a:buChar char="o"/>
              <a:defRPr sz="2000">
                <a:solidFill>
                  <a:schemeClr val="tx2"/>
                </a:solidFill>
                <a:latin typeface="Arial" charset="0"/>
              </a:defRPr>
            </a:lvl5pPr>
            <a:lvl6pPr marL="2514600" indent="-22860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Arial" charset="0"/>
              </a:defRPr>
            </a:lvl6pPr>
            <a:lvl7pPr marL="2971800" indent="-22860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Arial" charset="0"/>
              </a:defRPr>
            </a:lvl7pPr>
            <a:lvl8pPr marL="3429000" indent="-22860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Arial" charset="0"/>
              </a:defRPr>
            </a:lvl8pPr>
            <a:lvl9pPr marL="3886200" indent="-22860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Arial" charset="0"/>
              </a:defRPr>
            </a:lvl9pPr>
          </a:lstStyle>
          <a:p>
            <a:pPr algn="ctr" eaLnBrk="1" hangingPunct="1">
              <a:spcBef>
                <a:spcPct val="0"/>
              </a:spcBef>
              <a:buClrTx/>
              <a:buSzTx/>
              <a:buFontTx/>
              <a:buNone/>
            </a:pPr>
            <a:r>
              <a:rPr lang="en-US" altLang="en-US" sz="1200">
                <a:cs typeface="Arial" charset="0"/>
              </a:rPr>
              <a:t>www.htctu.net</a:t>
            </a:r>
          </a:p>
        </p:txBody>
      </p:sp>
      <p:sp>
        <p:nvSpPr>
          <p:cNvPr id="5126" name="Slide Number Placeholder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pitchFamily="2" charset="2"/>
              <a:buChar char="o"/>
              <a:defRPr sz="2800">
                <a:solidFill>
                  <a:schemeClr val="tx2"/>
                </a:solidFill>
                <a:latin typeface="Arial" charset="0"/>
              </a:defRPr>
            </a:lvl1pPr>
            <a:lvl2pPr marL="742950" indent="-285750">
              <a:spcBef>
                <a:spcPct val="20000"/>
              </a:spcBef>
              <a:buClr>
                <a:schemeClr val="accent1"/>
              </a:buClr>
              <a:buSzPct val="70000"/>
              <a:buFont typeface="Wingdings" pitchFamily="2" charset="2"/>
              <a:buChar char="n"/>
              <a:defRPr sz="2500">
                <a:solidFill>
                  <a:schemeClr val="tx2"/>
                </a:solidFill>
                <a:latin typeface="Arial" charset="0"/>
              </a:defRPr>
            </a:lvl2pPr>
            <a:lvl3pPr marL="1143000" indent="-228600">
              <a:spcBef>
                <a:spcPct val="20000"/>
              </a:spcBef>
              <a:buClr>
                <a:schemeClr val="accent1"/>
              </a:buClr>
              <a:buSzPct val="70000"/>
              <a:buFont typeface="Wingdings" pitchFamily="2" charset="2"/>
              <a:buChar char="p"/>
              <a:defRPr sz="2200">
                <a:solidFill>
                  <a:schemeClr val="tx2"/>
                </a:solidFill>
                <a:latin typeface="Arial" charset="0"/>
              </a:defRPr>
            </a:lvl3pPr>
            <a:lvl4pPr marL="1600200" indent="-228600">
              <a:spcBef>
                <a:spcPct val="20000"/>
              </a:spcBef>
              <a:buClr>
                <a:schemeClr val="accent1"/>
              </a:buClr>
              <a:buSzPct val="70000"/>
              <a:buFont typeface="Wingdings" pitchFamily="2" charset="2"/>
              <a:buChar char="n"/>
              <a:defRPr sz="2000">
                <a:solidFill>
                  <a:schemeClr val="tx2"/>
                </a:solidFill>
                <a:latin typeface="Arial" charset="0"/>
              </a:defRPr>
            </a:lvl4pPr>
            <a:lvl5pPr marL="2057400" indent="-228600">
              <a:spcBef>
                <a:spcPct val="20000"/>
              </a:spcBef>
              <a:buClr>
                <a:schemeClr val="accent1"/>
              </a:buClr>
              <a:buSzPct val="70000"/>
              <a:buFont typeface="Wingdings" pitchFamily="2" charset="2"/>
              <a:buChar char="o"/>
              <a:defRPr sz="2000">
                <a:solidFill>
                  <a:schemeClr val="tx2"/>
                </a:solidFill>
                <a:latin typeface="Arial" charset="0"/>
              </a:defRPr>
            </a:lvl5pPr>
            <a:lvl6pPr marL="2514600" indent="-22860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Arial" charset="0"/>
              </a:defRPr>
            </a:lvl6pPr>
            <a:lvl7pPr marL="2971800" indent="-22860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Arial" charset="0"/>
              </a:defRPr>
            </a:lvl7pPr>
            <a:lvl8pPr marL="3429000" indent="-22860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Arial" charset="0"/>
              </a:defRPr>
            </a:lvl8pPr>
            <a:lvl9pPr marL="3886200" indent="-22860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Arial" charset="0"/>
              </a:defRPr>
            </a:lvl9pPr>
          </a:lstStyle>
          <a:p>
            <a:pPr algn="r" eaLnBrk="1" hangingPunct="1">
              <a:spcBef>
                <a:spcPct val="0"/>
              </a:spcBef>
              <a:buClrTx/>
              <a:buSzTx/>
              <a:buFontTx/>
              <a:buNone/>
            </a:pPr>
            <a:fld id="{DF0F22D6-6E62-4115-ADD1-55516F09428B}" type="slidenum">
              <a:rPr lang="en-US" altLang="en-US" sz="1200">
                <a:cs typeface="Arial" charset="0"/>
              </a:rPr>
              <a:pPr algn="r" eaLnBrk="1" hangingPunct="1">
                <a:spcBef>
                  <a:spcPct val="0"/>
                </a:spcBef>
                <a:buClrTx/>
                <a:buSzTx/>
                <a:buFontTx/>
                <a:buNone/>
              </a:pPr>
              <a:t>9</a:t>
            </a:fld>
            <a:endParaRPr lang="en-US" altLang="en-US" sz="1200">
              <a:cs typeface="Arial" charset="0"/>
            </a:endParaRPr>
          </a:p>
        </p:txBody>
      </p:sp>
    </p:spTree>
    <p:extLst>
      <p:ext uri="{BB962C8B-B14F-4D97-AF65-F5344CB8AC3E}">
        <p14:creationId xmlns:p14="http://schemas.microsoft.com/office/powerpoint/2010/main" val="212521395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on Dragon</a:t>
            </a:r>
            <a:endParaRPr lang="en-US" dirty="0"/>
          </a:p>
        </p:txBody>
      </p:sp>
      <p:sp>
        <p:nvSpPr>
          <p:cNvPr id="3" name="Content Placeholder 2"/>
          <p:cNvSpPr>
            <a:spLocks noGrp="1"/>
          </p:cNvSpPr>
          <p:nvPr>
            <p:ph idx="1"/>
          </p:nvPr>
        </p:nvSpPr>
        <p:spPr/>
        <p:txBody>
          <a:bodyPr/>
          <a:lstStyle/>
          <a:p>
            <a:r>
              <a:rPr lang="en-US" dirty="0" smtClean="0"/>
              <a:t>Dragon works really well with one person sitting at a desk</a:t>
            </a:r>
          </a:p>
          <a:p>
            <a:r>
              <a:rPr lang="en-US" dirty="0" smtClean="0"/>
              <a:t>Learn to use the program</a:t>
            </a:r>
          </a:p>
          <a:p>
            <a:pPr lvl="1"/>
            <a:r>
              <a:rPr lang="en-US" dirty="0"/>
              <a:t>http://www.htctu.net/trainings/manuals</a:t>
            </a:r>
            <a:r>
              <a:rPr lang="en-US" dirty="0" smtClean="0"/>
              <a:t>/</a:t>
            </a:r>
            <a:br>
              <a:rPr lang="en-US" dirty="0" smtClean="0"/>
            </a:br>
            <a:r>
              <a:rPr lang="en-US" dirty="0" smtClean="0"/>
              <a:t>contributions/</a:t>
            </a:r>
            <a:r>
              <a:rPr lang="en-US" dirty="0" err="1" smtClean="0"/>
              <a:t>maincontribute.htm#dragon</a:t>
            </a:r>
            <a:endParaRPr lang="en-US" dirty="0" smtClean="0"/>
          </a:p>
          <a:p>
            <a:r>
              <a:rPr lang="en-US" dirty="0" smtClean="0"/>
              <a:t>Train special vocabulary in advance for best recognition</a:t>
            </a:r>
            <a:endParaRPr lang="en-US" dirty="0"/>
          </a:p>
        </p:txBody>
      </p:sp>
    </p:spTree>
    <p:extLst>
      <p:ext uri="{BB962C8B-B14F-4D97-AF65-F5344CB8AC3E}">
        <p14:creationId xmlns:p14="http://schemas.microsoft.com/office/powerpoint/2010/main" val="398421131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Once Dragon Is Trained</a:t>
            </a:r>
            <a:endParaRPr lang="en-US" dirty="0"/>
          </a:p>
        </p:txBody>
      </p:sp>
      <p:sp>
        <p:nvSpPr>
          <p:cNvPr id="3" name="Content Placeholder 2"/>
          <p:cNvSpPr>
            <a:spLocks noGrp="1"/>
          </p:cNvSpPr>
          <p:nvPr>
            <p:ph idx="1"/>
          </p:nvPr>
        </p:nvSpPr>
        <p:spPr/>
        <p:txBody>
          <a:bodyPr/>
          <a:lstStyle/>
          <a:p>
            <a:r>
              <a:rPr lang="en-US" dirty="0" smtClean="0"/>
              <a:t>With a good “profile” can run your recordings through Dragon to generate a transcript</a:t>
            </a:r>
          </a:p>
          <a:p>
            <a:r>
              <a:rPr lang="en-US" dirty="0" smtClean="0"/>
              <a:t>Light editing may be required</a:t>
            </a:r>
            <a:endParaRPr lang="en-US" dirty="0"/>
          </a:p>
        </p:txBody>
      </p:sp>
    </p:spTree>
    <p:extLst>
      <p:ext uri="{BB962C8B-B14F-4D97-AF65-F5344CB8AC3E}">
        <p14:creationId xmlns:p14="http://schemas.microsoft.com/office/powerpoint/2010/main" val="7140451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Synching</a:t>
            </a:r>
            <a:endParaRPr lang="en-US" dirty="0"/>
          </a:p>
        </p:txBody>
      </p:sp>
      <p:sp>
        <p:nvSpPr>
          <p:cNvPr id="3" name="Content Placeholder 2"/>
          <p:cNvSpPr>
            <a:spLocks noGrp="1"/>
          </p:cNvSpPr>
          <p:nvPr>
            <p:ph idx="1"/>
          </p:nvPr>
        </p:nvSpPr>
        <p:spPr>
          <a:xfrm>
            <a:off x="1447800" y="1905000"/>
            <a:ext cx="7239000" cy="4191000"/>
          </a:xfrm>
        </p:spPr>
        <p:txBody>
          <a:bodyPr/>
          <a:lstStyle/>
          <a:p>
            <a:r>
              <a:rPr lang="en-US" dirty="0" smtClean="0"/>
              <a:t>Once you have a transcript, synchronizing with the speech is often quick and easy</a:t>
            </a:r>
          </a:p>
          <a:p>
            <a:r>
              <a:rPr lang="en-US" dirty="0" smtClean="0"/>
              <a:t>Amara / Subtitle Horse / Dot Sub</a:t>
            </a:r>
          </a:p>
          <a:p>
            <a:pPr lvl="1"/>
            <a:r>
              <a:rPr lang="en-US" dirty="0" smtClean="0"/>
              <a:t>Do-it-yourself captioning</a:t>
            </a:r>
          </a:p>
          <a:p>
            <a:r>
              <a:rPr lang="en-US" dirty="0" smtClean="0"/>
              <a:t>Aeneas—automatic and free</a:t>
            </a:r>
          </a:p>
          <a:p>
            <a:pPr lvl="1"/>
            <a:r>
              <a:rPr lang="en-US" dirty="0"/>
              <a:t>http://www.readbeyond.it/aeneas/</a:t>
            </a:r>
            <a:endParaRPr lang="en-US" dirty="0" smtClean="0"/>
          </a:p>
          <a:p>
            <a:r>
              <a:rPr lang="en-US" dirty="0" smtClean="0"/>
              <a:t>Automatic Sync Technologies (AST)</a:t>
            </a:r>
          </a:p>
          <a:p>
            <a:pPr lvl="1"/>
            <a:r>
              <a:rPr lang="en-US" dirty="0" smtClean="0"/>
              <a:t>Inexpensive to just synch</a:t>
            </a:r>
          </a:p>
        </p:txBody>
      </p:sp>
    </p:spTree>
    <p:extLst>
      <p:ext uri="{BB962C8B-B14F-4D97-AF65-F5344CB8AC3E}">
        <p14:creationId xmlns:p14="http://schemas.microsoft.com/office/powerpoint/2010/main" val="349484143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DECT Grant</a:t>
            </a:r>
            <a:endParaRPr lang="en-US" dirty="0"/>
          </a:p>
        </p:txBody>
      </p:sp>
      <p:sp>
        <p:nvSpPr>
          <p:cNvPr id="3" name="Content Placeholder 2"/>
          <p:cNvSpPr>
            <a:spLocks noGrp="1"/>
          </p:cNvSpPr>
          <p:nvPr>
            <p:ph idx="1"/>
          </p:nvPr>
        </p:nvSpPr>
        <p:spPr/>
        <p:txBody>
          <a:bodyPr/>
          <a:lstStyle/>
          <a:p>
            <a:r>
              <a:rPr lang="en-US" dirty="0"/>
              <a:t>http://</a:t>
            </a:r>
            <a:r>
              <a:rPr lang="en-US" dirty="0" smtClean="0"/>
              <a:t>www.canyons.edu/Offices/DistanceLearning/Captioning/Pages/default.aspx</a:t>
            </a:r>
          </a:p>
          <a:p>
            <a:r>
              <a:rPr lang="en-US" dirty="0" smtClean="0"/>
              <a:t>Live and </a:t>
            </a:r>
            <a:r>
              <a:rPr lang="en-US" dirty="0"/>
              <a:t>asynchronous captioning and </a:t>
            </a:r>
            <a:r>
              <a:rPr lang="en-US" dirty="0" smtClean="0"/>
              <a:t>transcription</a:t>
            </a:r>
          </a:p>
          <a:p>
            <a:r>
              <a:rPr lang="en-US" dirty="0" smtClean="0"/>
              <a:t>Captioning is FREE</a:t>
            </a:r>
          </a:p>
          <a:p>
            <a:r>
              <a:rPr lang="en-US" dirty="0" smtClean="0"/>
              <a:t>Get preapproval for number of </a:t>
            </a:r>
            <a:r>
              <a:rPr lang="en-US" dirty="0" smtClean="0"/>
              <a:t>minutes</a:t>
            </a:r>
            <a:endParaRPr lang="en-US" dirty="0"/>
          </a:p>
          <a:p>
            <a:r>
              <a:rPr lang="en-US" dirty="0" smtClean="0"/>
              <a:t>AND DECT grant does require copyright permission</a:t>
            </a:r>
            <a:endParaRPr lang="en-US" dirty="0" smtClean="0"/>
          </a:p>
          <a:p>
            <a:endParaRPr lang="en-US" dirty="0" smtClean="0"/>
          </a:p>
          <a:p>
            <a:endParaRPr lang="en-US" dirty="0"/>
          </a:p>
          <a:p>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93</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422885554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Caption Guidance</a:t>
            </a:r>
            <a:endParaRPr lang="en-US" dirty="0"/>
          </a:p>
        </p:txBody>
      </p:sp>
      <p:sp>
        <p:nvSpPr>
          <p:cNvPr id="3" name="Content Placeholder 2"/>
          <p:cNvSpPr>
            <a:spLocks noGrp="1"/>
          </p:cNvSpPr>
          <p:nvPr>
            <p:ph idx="1"/>
          </p:nvPr>
        </p:nvSpPr>
        <p:spPr/>
        <p:txBody>
          <a:bodyPr/>
          <a:lstStyle/>
          <a:p>
            <a:r>
              <a:rPr lang="en-US" dirty="0" smtClean="0"/>
              <a:t>Best guidance from the </a:t>
            </a:r>
            <a:r>
              <a:rPr lang="en-US" dirty="0">
                <a:hlinkClick r:id="rId2"/>
              </a:rPr>
              <a:t>Described and Captioned Media </a:t>
            </a:r>
            <a:r>
              <a:rPr lang="en-US" dirty="0" smtClean="0">
                <a:hlinkClick r:id="rId2"/>
              </a:rPr>
              <a:t>Program</a:t>
            </a:r>
            <a:r>
              <a:rPr lang="en-US" dirty="0" smtClean="0"/>
              <a:t> (DCMP)</a:t>
            </a:r>
          </a:p>
          <a:p>
            <a:endParaRPr lang="en-US" dirty="0" smtClean="0"/>
          </a:p>
          <a:p>
            <a:r>
              <a:rPr lang="en-US" dirty="0" smtClean="0"/>
              <a:t>DCMP Captioning Key</a:t>
            </a:r>
          </a:p>
          <a:p>
            <a:pPr lvl="1"/>
            <a:r>
              <a:rPr lang="en-US" dirty="0" smtClean="0"/>
              <a:t>Specifics on how to caption</a:t>
            </a:r>
          </a:p>
          <a:p>
            <a:pPr lvl="1"/>
            <a:endParaRPr lang="en-US" dirty="0"/>
          </a:p>
          <a:p>
            <a:r>
              <a:rPr lang="en-US" dirty="0" smtClean="0"/>
              <a:t>DCMP also has a resource for audio description</a:t>
            </a:r>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C74091DC-0BCC-43B1-9D01-C878392F44BC}" type="slidenum">
              <a:rPr lang="en-US" smtClean="0"/>
              <a:pPr>
                <a:defRPr/>
              </a:pPr>
              <a:t>94</a:t>
            </a:fld>
            <a:endParaRPr lang="en-US"/>
          </a:p>
        </p:txBody>
      </p:sp>
      <p:sp>
        <p:nvSpPr>
          <p:cNvPr id="6" name="Date Placeholder 5"/>
          <p:cNvSpPr>
            <a:spLocks noGrp="1"/>
          </p:cNvSpPr>
          <p:nvPr>
            <p:ph type="dt" sz="half" idx="12"/>
          </p:nvPr>
        </p:nvSpPr>
        <p:spPr/>
        <p:txBody>
          <a:bodyPr/>
          <a:lstStyle/>
          <a:p>
            <a:pPr>
              <a:defRPr/>
            </a:pPr>
            <a:fld id="{35FB1ADC-2368-4F17-ABBA-59B5361AA828}" type="datetime1">
              <a:rPr lang="en-US" smtClean="0"/>
              <a:pPr>
                <a:defRPr/>
              </a:pPr>
              <a:t>7/28/2016</a:t>
            </a:fld>
            <a:endParaRPr lang="en-US"/>
          </a:p>
        </p:txBody>
      </p:sp>
    </p:spTree>
    <p:extLst>
      <p:ext uri="{BB962C8B-B14F-4D97-AF65-F5344CB8AC3E}">
        <p14:creationId xmlns:p14="http://schemas.microsoft.com/office/powerpoint/2010/main" val="28096762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1" name="Rectangle 2"/>
          <p:cNvSpPr>
            <a:spLocks noGrp="1" noChangeArrowheads="1"/>
          </p:cNvSpPr>
          <p:nvPr>
            <p:ph type="title" idx="4294967295"/>
          </p:nvPr>
        </p:nvSpPr>
        <p:spPr/>
        <p:txBody>
          <a:bodyPr/>
          <a:lstStyle/>
          <a:p>
            <a:r>
              <a:rPr lang="en-US" smtClean="0"/>
              <a:t>Audio Description</a:t>
            </a:r>
          </a:p>
        </p:txBody>
      </p:sp>
      <p:sp>
        <p:nvSpPr>
          <p:cNvPr id="629762" name="Rectangle 3"/>
          <p:cNvSpPr>
            <a:spLocks noGrp="1" noChangeArrowheads="1"/>
          </p:cNvSpPr>
          <p:nvPr>
            <p:ph type="body" idx="4294967295"/>
          </p:nvPr>
        </p:nvSpPr>
        <p:spPr/>
        <p:txBody>
          <a:bodyPr/>
          <a:lstStyle/>
          <a:p>
            <a:r>
              <a:rPr lang="en-US" dirty="0" smtClean="0"/>
              <a:t>Law does require it</a:t>
            </a:r>
          </a:p>
          <a:p>
            <a:pPr lvl="1"/>
            <a:r>
              <a:rPr lang="en-US" dirty="0" smtClean="0"/>
              <a:t>Can be technically very challenging</a:t>
            </a:r>
          </a:p>
          <a:p>
            <a:endParaRPr lang="en-US" dirty="0" smtClean="0"/>
          </a:p>
          <a:p>
            <a:r>
              <a:rPr lang="en-US" dirty="0" smtClean="0"/>
              <a:t>However, only needed in order to make content clear</a:t>
            </a:r>
          </a:p>
          <a:p>
            <a:pPr lvl="1"/>
            <a:r>
              <a:rPr lang="en-US" dirty="0" smtClean="0"/>
              <a:t>Can potentially be handled by other means</a:t>
            </a:r>
          </a:p>
          <a:p>
            <a:endParaRPr lang="en-US" dirty="0" smtClean="0"/>
          </a:p>
        </p:txBody>
      </p:sp>
      <p:sp>
        <p:nvSpPr>
          <p:cNvPr id="629763"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629764"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629765"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C231A90A-6D53-4F3E-9EA3-227C05A6E674}" type="slidenum">
              <a:rPr lang="en-US" sz="1200">
                <a:solidFill>
                  <a:schemeClr val="tx2"/>
                </a:solidFill>
              </a:rPr>
              <a:pPr algn="r"/>
              <a:t>95</a:t>
            </a:fld>
            <a:endParaRPr lang="en-US" sz="1200">
              <a:solidFill>
                <a:schemeClr val="tx2"/>
              </a:solidFill>
            </a:endParaRPr>
          </a:p>
        </p:txBody>
      </p:sp>
    </p:spTree>
    <p:extLst>
      <p:ext uri="{BB962C8B-B14F-4D97-AF65-F5344CB8AC3E}">
        <p14:creationId xmlns:p14="http://schemas.microsoft.com/office/powerpoint/2010/main" val="147177963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Not Accessible?</a:t>
            </a:r>
            <a:endParaRPr lang="en-US" dirty="0"/>
          </a:p>
        </p:txBody>
      </p:sp>
      <p:sp>
        <p:nvSpPr>
          <p:cNvPr id="6" name="Text Placeholder 5"/>
          <p:cNvSpPr>
            <a:spLocks noGrp="1"/>
          </p:cNvSpPr>
          <p:nvPr>
            <p:ph type="body" idx="1"/>
          </p:nvPr>
        </p:nvSpPr>
        <p:spPr/>
        <p:txBody>
          <a:bodyPr/>
          <a:lstStyle/>
          <a:p>
            <a:r>
              <a:rPr lang="en-US" dirty="0" smtClean="0"/>
              <a:t>What are my options…</a:t>
            </a:r>
            <a:endParaRPr lang="en-US" dirty="0"/>
          </a:p>
        </p:txBody>
      </p:sp>
      <p:sp>
        <p:nvSpPr>
          <p:cNvPr id="2" name="Footer Placeholder 1"/>
          <p:cNvSpPr>
            <a:spLocks noGrp="1"/>
          </p:cNvSpPr>
          <p:nvPr>
            <p:ph type="ftr" sz="quarter" idx="10"/>
          </p:nvPr>
        </p:nvSpPr>
        <p:spPr/>
        <p:txBody>
          <a:bodyPr/>
          <a:lstStyle/>
          <a:p>
            <a:r>
              <a:rPr lang="en-US" smtClean="0"/>
              <a:t>www.htctu.net</a:t>
            </a:r>
            <a:endParaRPr lang="en-US"/>
          </a:p>
        </p:txBody>
      </p:sp>
      <p:sp>
        <p:nvSpPr>
          <p:cNvPr id="3" name="Slide Number Placeholder 2"/>
          <p:cNvSpPr>
            <a:spLocks noGrp="1"/>
          </p:cNvSpPr>
          <p:nvPr>
            <p:ph type="sldNum" sz="quarter" idx="11"/>
          </p:nvPr>
        </p:nvSpPr>
        <p:spPr/>
        <p:txBody>
          <a:bodyPr/>
          <a:lstStyle/>
          <a:p>
            <a:pPr>
              <a:defRPr/>
            </a:pPr>
            <a:fld id="{6602DD9E-FBDA-4057-8A6B-0FC7E43CFB5D}" type="slidenum">
              <a:rPr lang="en-US" smtClean="0"/>
              <a:pPr>
                <a:defRPr/>
              </a:pPr>
              <a:t>96</a:t>
            </a:fld>
            <a:endParaRPr lang="en-US"/>
          </a:p>
        </p:txBody>
      </p:sp>
      <p:sp>
        <p:nvSpPr>
          <p:cNvPr id="4" name="Date Placeholder 3"/>
          <p:cNvSpPr>
            <a:spLocks noGrp="1"/>
          </p:cNvSpPr>
          <p:nvPr>
            <p:ph type="dt" sz="half" idx="12"/>
          </p:nvPr>
        </p:nvSpPr>
        <p:spPr/>
        <p:txBody>
          <a:bodyPr/>
          <a:lstStyle/>
          <a:p>
            <a:pPr>
              <a:defRPr/>
            </a:pPr>
            <a:fld id="{D6DF847E-5F19-4E44-9BF7-CC60F08C06A7}" type="datetime1">
              <a:rPr lang="en-US" smtClean="0"/>
              <a:pPr>
                <a:defRPr/>
              </a:pPr>
              <a:t>7/27/2016</a:t>
            </a:fld>
            <a:endParaRPr lang="en-US"/>
          </a:p>
        </p:txBody>
      </p:sp>
    </p:spTree>
    <p:extLst>
      <p:ext uri="{BB962C8B-B14F-4D97-AF65-F5344CB8AC3E}">
        <p14:creationId xmlns:p14="http://schemas.microsoft.com/office/powerpoint/2010/main" val="172481059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if it’s not accessible?!?</a:t>
            </a:r>
            <a:endParaRPr lang="en-US" dirty="0"/>
          </a:p>
        </p:txBody>
      </p:sp>
      <p:sp>
        <p:nvSpPr>
          <p:cNvPr id="3" name="Content Placeholder 2"/>
          <p:cNvSpPr>
            <a:spLocks noGrp="1"/>
          </p:cNvSpPr>
          <p:nvPr>
            <p:ph idx="1"/>
          </p:nvPr>
        </p:nvSpPr>
        <p:spPr/>
        <p:txBody>
          <a:bodyPr/>
          <a:lstStyle/>
          <a:p>
            <a:r>
              <a:rPr lang="en-US" dirty="0" smtClean="0"/>
              <a:t>Work with DSPS to determine if an </a:t>
            </a:r>
            <a:r>
              <a:rPr lang="en-US" b="1" dirty="0" smtClean="0"/>
              <a:t>equally effective </a:t>
            </a:r>
            <a:r>
              <a:rPr lang="en-US" dirty="0" smtClean="0"/>
              <a:t>alternative exists</a:t>
            </a:r>
          </a:p>
          <a:p>
            <a:endParaRPr lang="en-US" dirty="0"/>
          </a:p>
          <a:p>
            <a:r>
              <a:rPr lang="en-US" dirty="0" smtClean="0"/>
              <a:t>If an equally effective alternative </a:t>
            </a:r>
            <a:r>
              <a:rPr lang="en-US" b="1" dirty="0" smtClean="0"/>
              <a:t>does not </a:t>
            </a:r>
            <a:r>
              <a:rPr lang="en-US" dirty="0" smtClean="0"/>
              <a:t>exist, you </a:t>
            </a:r>
            <a:r>
              <a:rPr lang="en-US" b="1" dirty="0" smtClean="0"/>
              <a:t>cannot require </a:t>
            </a:r>
            <a:r>
              <a:rPr lang="en-US" dirty="0" smtClean="0"/>
              <a:t>the material / software / learning object, etc.</a:t>
            </a:r>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97</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90246251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to Be Clear</a:t>
            </a:r>
            <a:endParaRPr lang="en-US" dirty="0"/>
          </a:p>
        </p:txBody>
      </p:sp>
      <p:sp>
        <p:nvSpPr>
          <p:cNvPr id="3" name="Content Placeholder 2"/>
          <p:cNvSpPr>
            <a:spLocks noGrp="1"/>
          </p:cNvSpPr>
          <p:nvPr>
            <p:ph idx="1"/>
          </p:nvPr>
        </p:nvSpPr>
        <p:spPr/>
        <p:txBody>
          <a:bodyPr/>
          <a:lstStyle/>
          <a:p>
            <a:r>
              <a:rPr lang="en-US" dirty="0" smtClean="0"/>
              <a:t>If learning materials cannot be made accessible for ALL students, you cannot require those materials of all students</a:t>
            </a:r>
          </a:p>
          <a:p>
            <a:endParaRPr lang="en-US" dirty="0"/>
          </a:p>
          <a:p>
            <a:r>
              <a:rPr lang="en-US" dirty="0" smtClean="0"/>
              <a:t>Want to use it anyway?</a:t>
            </a:r>
          </a:p>
          <a:p>
            <a:pPr lvl="1"/>
            <a:r>
              <a:rPr lang="en-US" dirty="0" smtClean="0"/>
              <a:t>Make it an option—one of many options</a:t>
            </a:r>
          </a:p>
          <a:p>
            <a:pPr lvl="1"/>
            <a:r>
              <a:rPr lang="en-US" dirty="0" smtClean="0"/>
              <a:t>Ensure there are other roads to success!</a:t>
            </a:r>
            <a:endParaRPr lang="en-US" dirty="0"/>
          </a:p>
        </p:txBody>
      </p:sp>
      <p:sp>
        <p:nvSpPr>
          <p:cNvPr id="4" name="Footer Placeholder 3"/>
          <p:cNvSpPr>
            <a:spLocks noGrp="1"/>
          </p:cNvSpPr>
          <p:nvPr>
            <p:ph type="ftr" sz="quarter" idx="10"/>
          </p:nvPr>
        </p:nvSpPr>
        <p:spPr/>
        <p:txBody>
          <a:bodyPr/>
          <a:lstStyle/>
          <a:p>
            <a:r>
              <a:rPr lang="en-US" smtClean="0"/>
              <a:t>www.htctu.net</a:t>
            </a:r>
            <a:endParaRPr lang="en-US"/>
          </a:p>
        </p:txBody>
      </p:sp>
      <p:sp>
        <p:nvSpPr>
          <p:cNvPr id="5" name="Slide Number Placeholder 4"/>
          <p:cNvSpPr>
            <a:spLocks noGrp="1"/>
          </p:cNvSpPr>
          <p:nvPr>
            <p:ph type="sldNum" sz="quarter" idx="11"/>
          </p:nvPr>
        </p:nvSpPr>
        <p:spPr/>
        <p:txBody>
          <a:bodyPr/>
          <a:lstStyle/>
          <a:p>
            <a:pPr>
              <a:defRPr/>
            </a:pPr>
            <a:fld id="{A20832ED-0A86-491B-96BD-7B4ECD21F7BE}" type="slidenum">
              <a:rPr lang="en-US" smtClean="0"/>
              <a:pPr>
                <a:defRPr/>
              </a:pPr>
              <a:t>98</a:t>
            </a:fld>
            <a:endParaRPr lang="en-US"/>
          </a:p>
        </p:txBody>
      </p:sp>
      <p:sp>
        <p:nvSpPr>
          <p:cNvPr id="6" name="Date Placeholder 5"/>
          <p:cNvSpPr>
            <a:spLocks noGrp="1"/>
          </p:cNvSpPr>
          <p:nvPr>
            <p:ph type="dt" sz="half" idx="12"/>
          </p:nvPr>
        </p:nvSpPr>
        <p:spPr/>
        <p:txBody>
          <a:bodyPr/>
          <a:lstStyle/>
          <a:p>
            <a:pPr>
              <a:defRPr/>
            </a:pPr>
            <a:fld id="{478C3DB0-2E63-4CBC-84FB-BCE3A0CADF4A}" type="datetime1">
              <a:rPr lang="en-US" smtClean="0"/>
              <a:pPr>
                <a:defRPr/>
              </a:pPr>
              <a:t>7/27/2016</a:t>
            </a:fld>
            <a:endParaRPr lang="en-US"/>
          </a:p>
        </p:txBody>
      </p:sp>
    </p:spTree>
    <p:extLst>
      <p:ext uri="{BB962C8B-B14F-4D97-AF65-F5344CB8AC3E}">
        <p14:creationId xmlns:p14="http://schemas.microsoft.com/office/powerpoint/2010/main" val="849387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5" name="Rectangle 2"/>
          <p:cNvSpPr>
            <a:spLocks noGrp="1" noChangeArrowheads="1"/>
          </p:cNvSpPr>
          <p:nvPr>
            <p:ph type="title" idx="4294967295"/>
          </p:nvPr>
        </p:nvSpPr>
        <p:spPr>
          <a:xfrm>
            <a:off x="2895600" y="1524000"/>
            <a:ext cx="5791200" cy="1295400"/>
          </a:xfrm>
        </p:spPr>
        <p:txBody>
          <a:bodyPr/>
          <a:lstStyle/>
          <a:p>
            <a:r>
              <a:rPr lang="en-US" dirty="0" smtClean="0"/>
              <a:t>Strategies for Working with Your Campus</a:t>
            </a:r>
          </a:p>
        </p:txBody>
      </p:sp>
      <p:sp>
        <p:nvSpPr>
          <p:cNvPr id="594946" name="Rectangle 3"/>
          <p:cNvSpPr>
            <a:spLocks noGrp="1" noChangeArrowheads="1"/>
          </p:cNvSpPr>
          <p:nvPr>
            <p:ph type="body" idx="4294967295"/>
          </p:nvPr>
        </p:nvSpPr>
        <p:spPr>
          <a:xfrm>
            <a:off x="2895600" y="4876800"/>
            <a:ext cx="5791200" cy="1219200"/>
          </a:xfrm>
        </p:spPr>
        <p:txBody>
          <a:bodyPr/>
          <a:lstStyle/>
          <a:p>
            <a:pPr>
              <a:buFont typeface="Wingdings" pitchFamily="2" charset="2"/>
              <a:buNone/>
            </a:pPr>
            <a:endParaRPr lang="en-US" smtClean="0"/>
          </a:p>
        </p:txBody>
      </p:sp>
    </p:spTree>
    <p:extLst>
      <p:ext uri="{BB962C8B-B14F-4D97-AF65-F5344CB8AC3E}">
        <p14:creationId xmlns:p14="http://schemas.microsoft.com/office/powerpoint/2010/main" val="1667049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Cascade">
  <a:themeElements>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fontScheme name="Casca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scade 1">
        <a:dk1>
          <a:srgbClr val="C0C0C0"/>
        </a:dk1>
        <a:lt1>
          <a:srgbClr val="FFFFFF"/>
        </a:lt1>
        <a:dk2>
          <a:srgbClr val="000000"/>
        </a:dk2>
        <a:lt2>
          <a:srgbClr val="FFFFFF"/>
        </a:lt2>
        <a:accent1>
          <a:srgbClr val="FF3300"/>
        </a:accent1>
        <a:accent2>
          <a:srgbClr val="666699"/>
        </a:accent2>
        <a:accent3>
          <a:srgbClr val="AAAAAA"/>
        </a:accent3>
        <a:accent4>
          <a:srgbClr val="DADADA"/>
        </a:accent4>
        <a:accent5>
          <a:srgbClr val="FFADAA"/>
        </a:accent5>
        <a:accent6>
          <a:srgbClr val="5C5C8A"/>
        </a:accent6>
        <a:hlink>
          <a:srgbClr val="FFFF99"/>
        </a:hlink>
        <a:folHlink>
          <a:srgbClr val="FF9900"/>
        </a:folHlink>
      </a:clrScheme>
      <a:clrMap bg1="dk2" tx1="lt1" bg2="dk1" tx2="lt2" accent1="accent1" accent2="accent2" accent3="accent3" accent4="accent4" accent5="accent5" accent6="accent6" hlink="hlink" folHlink="folHlink"/>
    </a:extraClrScheme>
    <a:extraClrScheme>
      <a:clrScheme name="Cascade 2">
        <a:dk1>
          <a:srgbClr val="CC99FF"/>
        </a:dk1>
        <a:lt1>
          <a:srgbClr val="FFFFFF"/>
        </a:lt1>
        <a:dk2>
          <a:srgbClr val="400040"/>
        </a:dk2>
        <a:lt2>
          <a:srgbClr val="FFFFFF"/>
        </a:lt2>
        <a:accent1>
          <a:srgbClr val="FF66FF"/>
        </a:accent1>
        <a:accent2>
          <a:srgbClr val="CC00CC"/>
        </a:accent2>
        <a:accent3>
          <a:srgbClr val="AFAAAF"/>
        </a:accent3>
        <a:accent4>
          <a:srgbClr val="DADADA"/>
        </a:accent4>
        <a:accent5>
          <a:srgbClr val="FFB8FF"/>
        </a:accent5>
        <a:accent6>
          <a:srgbClr val="B900B9"/>
        </a:accent6>
        <a:hlink>
          <a:srgbClr val="FF7C80"/>
        </a:hlink>
        <a:folHlink>
          <a:srgbClr val="990099"/>
        </a:folHlink>
      </a:clrScheme>
      <a:clrMap bg1="dk2" tx1="lt1" bg2="dk1" tx2="lt2" accent1="accent1" accent2="accent2" accent3="accent3" accent4="accent4" accent5="accent5" accent6="accent6" hlink="hlink" folHlink="folHlink"/>
    </a:extraClrScheme>
    <a:extraClrScheme>
      <a:clrScheme name="Cascade 3">
        <a:dk1>
          <a:srgbClr val="CC99FF"/>
        </a:dk1>
        <a:lt1>
          <a:srgbClr val="FFFFFF"/>
        </a:lt1>
        <a:dk2>
          <a:srgbClr val="34022D"/>
        </a:dk2>
        <a:lt2>
          <a:srgbClr val="FFFFFF"/>
        </a:lt2>
        <a:accent1>
          <a:srgbClr val="775EC8"/>
        </a:accent1>
        <a:accent2>
          <a:srgbClr val="9933FF"/>
        </a:accent2>
        <a:accent3>
          <a:srgbClr val="AEAAAD"/>
        </a:accent3>
        <a:accent4>
          <a:srgbClr val="DADADA"/>
        </a:accent4>
        <a:accent5>
          <a:srgbClr val="BDB6E0"/>
        </a:accent5>
        <a:accent6>
          <a:srgbClr val="8A2DE7"/>
        </a:accent6>
        <a:hlink>
          <a:srgbClr val="993366"/>
        </a:hlink>
        <a:folHlink>
          <a:srgbClr val="969696"/>
        </a:folHlink>
      </a:clrScheme>
      <a:clrMap bg1="dk2" tx1="lt1" bg2="dk1" tx2="lt2" accent1="accent1" accent2="accent2" accent3="accent3" accent4="accent4" accent5="accent5" accent6="accent6" hlink="hlink" folHlink="folHlink"/>
    </a:extraClrScheme>
    <a:extraClrScheme>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clrMap bg1="dk2" tx1="lt1" bg2="dk1" tx2="lt2" accent1="accent1" accent2="accent2" accent3="accent3" accent4="accent4" accent5="accent5" accent6="accent6" hlink="hlink" folHlink="folHlink"/>
    </a:extraClrScheme>
    <a:extraClrScheme>
      <a:clrScheme name="Cascade 5">
        <a:dk1>
          <a:srgbClr val="00FFFF"/>
        </a:dk1>
        <a:lt1>
          <a:srgbClr val="FFFFFF"/>
        </a:lt1>
        <a:dk2>
          <a:srgbClr val="4E009C"/>
        </a:dk2>
        <a:lt2>
          <a:srgbClr val="FFFFFF"/>
        </a:lt2>
        <a:accent1>
          <a:srgbClr val="00A8A4"/>
        </a:accent1>
        <a:accent2>
          <a:srgbClr val="3399FF"/>
        </a:accent2>
        <a:accent3>
          <a:srgbClr val="B2AACB"/>
        </a:accent3>
        <a:accent4>
          <a:srgbClr val="DADADA"/>
        </a:accent4>
        <a:accent5>
          <a:srgbClr val="AAD1CF"/>
        </a:accent5>
        <a:accent6>
          <a:srgbClr val="2D8A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ascade 6">
        <a:dk1>
          <a:srgbClr val="CCCC33"/>
        </a:dk1>
        <a:lt1>
          <a:srgbClr val="FFFFFF"/>
        </a:lt1>
        <a:dk2>
          <a:srgbClr val="003300"/>
        </a:dk2>
        <a:lt2>
          <a:srgbClr val="FFFFCC"/>
        </a:lt2>
        <a:accent1>
          <a:srgbClr val="008000"/>
        </a:accent1>
        <a:accent2>
          <a:srgbClr val="669900"/>
        </a:accent2>
        <a:accent3>
          <a:srgbClr val="AAADAA"/>
        </a:accent3>
        <a:accent4>
          <a:srgbClr val="DADADA"/>
        </a:accent4>
        <a:accent5>
          <a:srgbClr val="AAC0AA"/>
        </a:accent5>
        <a:accent6>
          <a:srgbClr val="5C8A00"/>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ascade 7">
        <a:dk1>
          <a:srgbClr val="CCCC99"/>
        </a:dk1>
        <a:lt1>
          <a:srgbClr val="FFFFFF"/>
        </a:lt1>
        <a:dk2>
          <a:srgbClr val="800000"/>
        </a:dk2>
        <a:lt2>
          <a:srgbClr val="FFFFFF"/>
        </a:lt2>
        <a:accent1>
          <a:srgbClr val="CC9900"/>
        </a:accent1>
        <a:accent2>
          <a:srgbClr val="996633"/>
        </a:accent2>
        <a:accent3>
          <a:srgbClr val="C0AAAA"/>
        </a:accent3>
        <a:accent4>
          <a:srgbClr val="DADADA"/>
        </a:accent4>
        <a:accent5>
          <a:srgbClr val="E2CAAA"/>
        </a:accent5>
        <a:accent6>
          <a:srgbClr val="8A5C2D"/>
        </a:accent6>
        <a:hlink>
          <a:srgbClr val="FFFFCC"/>
        </a:hlink>
        <a:folHlink>
          <a:srgbClr val="DDD800"/>
        </a:folHlink>
      </a:clrScheme>
      <a:clrMap bg1="dk2" tx1="lt1" bg2="dk1" tx2="lt2" accent1="accent1" accent2="accent2" accent3="accent3" accent4="accent4" accent5="accent5" accent6="accent6" hlink="hlink" folHlink="folHlink"/>
    </a:extraClrScheme>
    <a:extraClrScheme>
      <a:clrScheme name="Cascade 8">
        <a:dk1>
          <a:srgbClr val="204162"/>
        </a:dk1>
        <a:lt1>
          <a:srgbClr val="FFFFFF"/>
        </a:lt1>
        <a:dk2>
          <a:srgbClr val="204162"/>
        </a:dk2>
        <a:lt2>
          <a:srgbClr val="003300"/>
        </a:lt2>
        <a:accent1>
          <a:srgbClr val="99CC00"/>
        </a:accent1>
        <a:accent2>
          <a:srgbClr val="336633"/>
        </a:accent2>
        <a:accent3>
          <a:srgbClr val="FFFFFF"/>
        </a:accent3>
        <a:accent4>
          <a:srgbClr val="1A3653"/>
        </a:accent4>
        <a:accent5>
          <a:srgbClr val="CAE2AA"/>
        </a:accent5>
        <a:accent6>
          <a:srgbClr val="2D5C2D"/>
        </a:accent6>
        <a:hlink>
          <a:srgbClr val="6666FF"/>
        </a:hlink>
        <a:folHlink>
          <a:srgbClr val="C5C248"/>
        </a:folHlink>
      </a:clrScheme>
      <a:clrMap bg1="lt1" tx1="dk1" bg2="lt2" tx2="dk2" accent1="accent1" accent2="accent2" accent3="accent3" accent4="accent4" accent5="accent5" accent6="accent6" hlink="hlink" folHlink="folHlink"/>
    </a:extraClrScheme>
    <a:extraClrScheme>
      <a:clrScheme name="Cascade 9">
        <a:dk1>
          <a:srgbClr val="000000"/>
        </a:dk1>
        <a:lt1>
          <a:srgbClr val="FFFFFF"/>
        </a:lt1>
        <a:dk2>
          <a:srgbClr val="1C1C34"/>
        </a:dk2>
        <a:lt2>
          <a:srgbClr val="000066"/>
        </a:lt2>
        <a:accent1>
          <a:srgbClr val="DDDDDD"/>
        </a:accent1>
        <a:accent2>
          <a:srgbClr val="6699CC"/>
        </a:accent2>
        <a:accent3>
          <a:srgbClr val="FFFFFF"/>
        </a:accent3>
        <a:accent4>
          <a:srgbClr val="000000"/>
        </a:accent4>
        <a:accent5>
          <a:srgbClr val="EBEBEB"/>
        </a:accent5>
        <a:accent6>
          <a:srgbClr val="5C8AB9"/>
        </a:accent6>
        <a:hlink>
          <a:srgbClr val="005A58"/>
        </a:hlink>
        <a:folHlink>
          <a:srgbClr val="808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3538</TotalTime>
  <Words>4351</Words>
  <Application>Microsoft Office PowerPoint</Application>
  <PresentationFormat>On-screen Show (4:3)</PresentationFormat>
  <Paragraphs>987</Paragraphs>
  <Slides>116</Slides>
  <Notes>32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116</vt:i4>
      </vt:variant>
    </vt:vector>
  </HeadingPairs>
  <TitlesOfParts>
    <vt:vector size="118" baseType="lpstr">
      <vt:lpstr>Cascade</vt:lpstr>
      <vt:lpstr>Worksheet</vt:lpstr>
      <vt:lpstr>Institutional Accessibility for the Web</vt:lpstr>
      <vt:lpstr>High Tech Center Training Unit</vt:lpstr>
      <vt:lpstr>Context</vt:lpstr>
      <vt:lpstr>Publically Funded</vt:lpstr>
      <vt:lpstr>A Tale of Two Cities</vt:lpstr>
      <vt:lpstr>Unfunded Mandate?</vt:lpstr>
      <vt:lpstr>Emerging Technology and the Issue of Access</vt:lpstr>
      <vt:lpstr>The “Kindle Letter”</vt:lpstr>
      <vt:lpstr>Concerns about Technology</vt:lpstr>
      <vt:lpstr>Not Equal</vt:lpstr>
      <vt:lpstr>Potential Areas of Inequality</vt:lpstr>
      <vt:lpstr>Technology Complaints</vt:lpstr>
      <vt:lpstr>Tech Complaints since the DCL…</vt:lpstr>
      <vt:lpstr>Recent OCR Resolutions</vt:lpstr>
      <vt:lpstr>Louisiana Tech University</vt:lpstr>
      <vt:lpstr>UM Missoula</vt:lpstr>
      <vt:lpstr>Recent Web Access Cases</vt:lpstr>
      <vt:lpstr>Consistent Requirements</vt:lpstr>
      <vt:lpstr>In Addition</vt:lpstr>
      <vt:lpstr>OCR Lessons Learned </vt:lpstr>
      <vt:lpstr>AND</vt:lpstr>
      <vt:lpstr>Want to Read More?</vt:lpstr>
      <vt:lpstr>One More Interesting Aspect…</vt:lpstr>
      <vt:lpstr>Strategy for Compliance</vt:lpstr>
      <vt:lpstr>508 + 504 Strategy</vt:lpstr>
      <vt:lpstr>Section 504 vs. Section 508</vt:lpstr>
      <vt:lpstr>Legal Requirements</vt:lpstr>
      <vt:lpstr>Rehabilitation Act of 1973</vt:lpstr>
      <vt:lpstr>A Campus Analogy</vt:lpstr>
      <vt:lpstr>Campus Comparison</vt:lpstr>
      <vt:lpstr>Access vs. Accommodation</vt:lpstr>
      <vt:lpstr>United We Stand</vt:lpstr>
      <vt:lpstr>Risk Management</vt:lpstr>
      <vt:lpstr>We’ve Got Your Back!</vt:lpstr>
      <vt:lpstr>PowerPoint Presentation</vt:lpstr>
      <vt:lpstr>What does accommodate mean?</vt:lpstr>
      <vt:lpstr>Accommodation Examples</vt:lpstr>
      <vt:lpstr>Course Modification?</vt:lpstr>
      <vt:lpstr>Accommodation vs. Alteration</vt:lpstr>
      <vt:lpstr>OCR’s Expectations</vt:lpstr>
      <vt:lpstr>Deference</vt:lpstr>
      <vt:lpstr>And Remember</vt:lpstr>
      <vt:lpstr>Following the Standards</vt:lpstr>
      <vt:lpstr>Complying with the Section 508 Standards</vt:lpstr>
      <vt:lpstr>When Do Standards Apply?</vt:lpstr>
      <vt:lpstr>Remember the Acronym</vt:lpstr>
      <vt:lpstr>Section 508 in Action</vt:lpstr>
      <vt:lpstr>Complying with Section 508</vt:lpstr>
      <vt:lpstr>The First Part of the Standards: Purchasing</vt:lpstr>
      <vt:lpstr>California State Law </vt:lpstr>
      <vt:lpstr>Cal. Gov. Code §11135(d)(2) </vt:lpstr>
      <vt:lpstr>More CA State Law</vt:lpstr>
      <vt:lpstr>State vs. Federal Law</vt:lpstr>
      <vt:lpstr>§11135(d)(3) states:</vt:lpstr>
      <vt:lpstr>Just to be clear…</vt:lpstr>
      <vt:lpstr>Purchasing Electronic and Information Technology</vt:lpstr>
      <vt:lpstr>Where Do We Begin</vt:lpstr>
      <vt:lpstr>Buying Accessible</vt:lpstr>
      <vt:lpstr>Purchasing Summary</vt:lpstr>
      <vt:lpstr>The Second Part of the Standards: Creation</vt:lpstr>
      <vt:lpstr>End-to-End Access</vt:lpstr>
      <vt:lpstr>Content vs. Container</vt:lpstr>
      <vt:lpstr>Instructional Materials Online</vt:lpstr>
      <vt:lpstr>What Needs to be Accessible?</vt:lpstr>
      <vt:lpstr>What about Software?</vt:lpstr>
      <vt:lpstr>And if it’s not accessible?!?</vt:lpstr>
      <vt:lpstr>Accessible?</vt:lpstr>
      <vt:lpstr>How Do We Do It?</vt:lpstr>
      <vt:lpstr>Think Access First!</vt:lpstr>
      <vt:lpstr>Nuts and Bolts of Access</vt:lpstr>
      <vt:lpstr>Great Resources</vt:lpstr>
      <vt:lpstr>Accessible Documents</vt:lpstr>
      <vt:lpstr>What Does Accessible Mean?</vt:lpstr>
      <vt:lpstr>Accessible Documents</vt:lpstr>
      <vt:lpstr>Videos</vt:lpstr>
      <vt:lpstr>Accessible Multimedia</vt:lpstr>
      <vt:lpstr>Section 508 on Videos</vt:lpstr>
      <vt:lpstr>Interpretation</vt:lpstr>
      <vt:lpstr>How do we do this?</vt:lpstr>
      <vt:lpstr>“Raw Footage” Videos</vt:lpstr>
      <vt:lpstr>You Tube</vt:lpstr>
      <vt:lpstr>When to Caption Other’s Videos</vt:lpstr>
      <vt:lpstr>YouTube “Auto Captions” </vt:lpstr>
      <vt:lpstr>You Tube “Auto Captions”</vt:lpstr>
      <vt:lpstr>Captions</vt:lpstr>
      <vt:lpstr>Ouch!</vt:lpstr>
      <vt:lpstr>Summary</vt:lpstr>
      <vt:lpstr>Instructor-created AV Materials</vt:lpstr>
      <vt:lpstr>AV Workflow</vt:lpstr>
      <vt:lpstr>A Note on Dragon</vt:lpstr>
      <vt:lpstr>Once Dragon Is Trained</vt:lpstr>
      <vt:lpstr>Synching</vt:lpstr>
      <vt:lpstr>DECT Grant</vt:lpstr>
      <vt:lpstr>Caption Guidance</vt:lpstr>
      <vt:lpstr>Audio Description</vt:lpstr>
      <vt:lpstr>Not Accessible?</vt:lpstr>
      <vt:lpstr>And if it’s not accessible?!?</vt:lpstr>
      <vt:lpstr>Just to Be Clear</vt:lpstr>
      <vt:lpstr>Strategies for Working with Your Campus</vt:lpstr>
      <vt:lpstr>Decide Where to Start</vt:lpstr>
      <vt:lpstr>Find Places to Draw Lines</vt:lpstr>
      <vt:lpstr>Make a Plan</vt:lpstr>
      <vt:lpstr>Getting Real</vt:lpstr>
      <vt:lpstr>Getting Buy-in</vt:lpstr>
      <vt:lpstr>You Have the Power</vt:lpstr>
      <vt:lpstr>Where is the easy button?</vt:lpstr>
      <vt:lpstr>Easy Web Button</vt:lpstr>
      <vt:lpstr>Web Checker Tools</vt:lpstr>
      <vt:lpstr>Beyond Access</vt:lpstr>
      <vt:lpstr>Sheryl Burgstahler, Ph.D.</vt:lpstr>
      <vt:lpstr>Teach to All Learners</vt:lpstr>
      <vt:lpstr>Resources</vt:lpstr>
      <vt:lpstr>Learning from Others</vt:lpstr>
      <vt:lpstr>Digital Media</vt:lpstr>
      <vt:lpstr>One Site for Free Assistance</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Road to 508 Conformance</dc:title>
  <dc:creator>Gaeir Dietrich</dc:creator>
  <cp:lastModifiedBy>Gaeir Dietrich</cp:lastModifiedBy>
  <cp:revision>910</cp:revision>
  <cp:lastPrinted>2015-12-18T00:23:51Z</cp:lastPrinted>
  <dcterms:created xsi:type="dcterms:W3CDTF">2007-12-03T22:06:30Z</dcterms:created>
  <dcterms:modified xsi:type="dcterms:W3CDTF">2016-07-28T08:20:31Z</dcterms:modified>
</cp:coreProperties>
</file>